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2CE285C-B386-4174-A241-BA297E0EAFF0}" type="datetimeFigureOut">
              <a:rPr lang="ru-RU" smtClean="0"/>
              <a:t>03.12.2020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5EEEE1-4882-43D2-88C6-3A918AE38324}"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1462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2CE285C-B386-4174-A241-BA297E0EAFF0}" type="datetimeFigureOut">
              <a:rPr lang="ru-RU" smtClean="0"/>
              <a:t>03.12.2020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5EEEE1-4882-43D2-88C6-3A918AE38324}" type="slidenum">
              <a:rPr lang="ru-RU" smtClean="0"/>
              <a:t>‹#›</a:t>
            </a:fld>
            <a:endParaRPr lang="ru-RU"/>
          </a:p>
        </p:txBody>
      </p:sp>
    </p:spTree>
    <p:extLst>
      <p:ext uri="{BB962C8B-B14F-4D97-AF65-F5344CB8AC3E}">
        <p14:creationId xmlns:p14="http://schemas.microsoft.com/office/powerpoint/2010/main" val="781210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2CE285C-B386-4174-A241-BA297E0EAFF0}" type="datetimeFigureOut">
              <a:rPr lang="ru-RU" smtClean="0"/>
              <a:t>03.12.2020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5EEEE1-4882-43D2-88C6-3A918AE38324}" type="slidenum">
              <a:rPr lang="ru-RU" smtClean="0"/>
              <a:t>‹#›</a:t>
            </a:fld>
            <a:endParaRPr lang="ru-RU"/>
          </a:p>
        </p:txBody>
      </p:sp>
    </p:spTree>
    <p:extLst>
      <p:ext uri="{BB962C8B-B14F-4D97-AF65-F5344CB8AC3E}">
        <p14:creationId xmlns:p14="http://schemas.microsoft.com/office/powerpoint/2010/main" val="269576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2CE285C-B386-4174-A241-BA297E0EAFF0}" type="datetimeFigureOut">
              <a:rPr lang="ru-RU" smtClean="0"/>
              <a:t>03.12.2020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5EEEE1-4882-43D2-88C6-3A918AE38324}" type="slidenum">
              <a:rPr lang="ru-RU" smtClean="0"/>
              <a:t>‹#›</a:t>
            </a:fld>
            <a:endParaRPr lang="ru-RU"/>
          </a:p>
        </p:txBody>
      </p:sp>
    </p:spTree>
    <p:extLst>
      <p:ext uri="{BB962C8B-B14F-4D97-AF65-F5344CB8AC3E}">
        <p14:creationId xmlns:p14="http://schemas.microsoft.com/office/powerpoint/2010/main" val="1831295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2CE285C-B386-4174-A241-BA297E0EAFF0}" type="datetimeFigureOut">
              <a:rPr lang="ru-RU" smtClean="0"/>
              <a:t>03.12.2020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5EEEE1-4882-43D2-88C6-3A918AE38324}"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5731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2CE285C-B386-4174-A241-BA297E0EAFF0}" type="datetimeFigureOut">
              <a:rPr lang="ru-RU" smtClean="0"/>
              <a:t>03.12.2020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35EEEE1-4882-43D2-88C6-3A918AE38324}" type="slidenum">
              <a:rPr lang="ru-RU" smtClean="0"/>
              <a:t>‹#›</a:t>
            </a:fld>
            <a:endParaRPr lang="ru-RU"/>
          </a:p>
        </p:txBody>
      </p:sp>
    </p:spTree>
    <p:extLst>
      <p:ext uri="{BB962C8B-B14F-4D97-AF65-F5344CB8AC3E}">
        <p14:creationId xmlns:p14="http://schemas.microsoft.com/office/powerpoint/2010/main" val="68587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2CE285C-B386-4174-A241-BA297E0EAFF0}" type="datetimeFigureOut">
              <a:rPr lang="ru-RU" smtClean="0"/>
              <a:t>03.12.2020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35EEEE1-4882-43D2-88C6-3A918AE38324}" type="slidenum">
              <a:rPr lang="ru-RU" smtClean="0"/>
              <a:t>‹#›</a:t>
            </a:fld>
            <a:endParaRPr lang="ru-RU"/>
          </a:p>
        </p:txBody>
      </p:sp>
    </p:spTree>
    <p:extLst>
      <p:ext uri="{BB962C8B-B14F-4D97-AF65-F5344CB8AC3E}">
        <p14:creationId xmlns:p14="http://schemas.microsoft.com/office/powerpoint/2010/main" val="129913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2CE285C-B386-4174-A241-BA297E0EAFF0}" type="datetimeFigureOut">
              <a:rPr lang="ru-RU" smtClean="0"/>
              <a:t>03.12.2020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35EEEE1-4882-43D2-88C6-3A918AE38324}" type="slidenum">
              <a:rPr lang="ru-RU" smtClean="0"/>
              <a:t>‹#›</a:t>
            </a:fld>
            <a:endParaRPr lang="ru-RU"/>
          </a:p>
        </p:txBody>
      </p:sp>
    </p:spTree>
    <p:extLst>
      <p:ext uri="{BB962C8B-B14F-4D97-AF65-F5344CB8AC3E}">
        <p14:creationId xmlns:p14="http://schemas.microsoft.com/office/powerpoint/2010/main" val="1145370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2CE285C-B386-4174-A241-BA297E0EAFF0}" type="datetimeFigureOut">
              <a:rPr lang="ru-RU" smtClean="0"/>
              <a:t>03.12.2020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435EEEE1-4882-43D2-88C6-3A918AE38324}" type="slidenum">
              <a:rPr lang="ru-RU" smtClean="0"/>
              <a:t>‹#›</a:t>
            </a:fld>
            <a:endParaRPr lang="ru-RU"/>
          </a:p>
        </p:txBody>
      </p:sp>
    </p:spTree>
    <p:extLst>
      <p:ext uri="{BB962C8B-B14F-4D97-AF65-F5344CB8AC3E}">
        <p14:creationId xmlns:p14="http://schemas.microsoft.com/office/powerpoint/2010/main" val="1086861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2CE285C-B386-4174-A241-BA297E0EAFF0}" type="datetimeFigureOut">
              <a:rPr lang="ru-RU" smtClean="0"/>
              <a:t>03.12.2020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35EEEE1-4882-43D2-88C6-3A918AE38324}" type="slidenum">
              <a:rPr lang="ru-RU" smtClean="0"/>
              <a:t>‹#›</a:t>
            </a:fld>
            <a:endParaRPr lang="ru-RU"/>
          </a:p>
        </p:txBody>
      </p:sp>
    </p:spTree>
    <p:extLst>
      <p:ext uri="{BB962C8B-B14F-4D97-AF65-F5344CB8AC3E}">
        <p14:creationId xmlns:p14="http://schemas.microsoft.com/office/powerpoint/2010/main" val="1360955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2CE285C-B386-4174-A241-BA297E0EAFF0}" type="datetimeFigureOut">
              <a:rPr lang="ru-RU" smtClean="0"/>
              <a:t>03.12.2020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35EEEE1-4882-43D2-88C6-3A918AE38324}" type="slidenum">
              <a:rPr lang="ru-RU" smtClean="0"/>
              <a:t>‹#›</a:t>
            </a:fld>
            <a:endParaRPr lang="ru-RU"/>
          </a:p>
        </p:txBody>
      </p:sp>
    </p:spTree>
    <p:extLst>
      <p:ext uri="{BB962C8B-B14F-4D97-AF65-F5344CB8AC3E}">
        <p14:creationId xmlns:p14="http://schemas.microsoft.com/office/powerpoint/2010/main" val="4092724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2CE285C-B386-4174-A241-BA297E0EAFF0}" type="datetimeFigureOut">
              <a:rPr lang="ru-RU" smtClean="0"/>
              <a:t>03.12.2020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35EEEE1-4882-43D2-88C6-3A918AE38324}"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84131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652988"/>
          </a:xfrm>
        </p:spPr>
        <p:txBody>
          <a:bodyPr>
            <a:normAutofit/>
          </a:bodyPr>
          <a:lstStyle/>
          <a:p>
            <a:pPr algn="ctr"/>
            <a:r>
              <a:rPr lang="ru-RU" sz="2800" b="1" dirty="0">
                <a:latin typeface="Times New Roman" panose="02020603050405020304" pitchFamily="18" charset="0"/>
                <a:cs typeface="Times New Roman" panose="02020603050405020304" pitchFamily="18" charset="0"/>
              </a:rPr>
              <a:t>ПСИХОЛОГИЧЕСКАЯ КОРРЕКЦИЯ И ПСИХОКОРРЕКЦИОННЫЕ ТЕХНОЛОГИИ</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ДЛЯ ДЕТЕЙ С ПОВРЕЖДЕННЫМ ПСИХИЧЕСКИМ РАЗВИТИЕМ</a:t>
            </a:r>
          </a:p>
        </p:txBody>
      </p:sp>
      <p:sp>
        <p:nvSpPr>
          <p:cNvPr id="3" name="Подзаголовок 2"/>
          <p:cNvSpPr>
            <a:spLocks noGrp="1"/>
          </p:cNvSpPr>
          <p:nvPr>
            <p:ph type="subTitle" idx="1"/>
          </p:nvPr>
        </p:nvSpPr>
        <p:spPr/>
        <p:txBody>
          <a:bodyPr/>
          <a:lstStyle/>
          <a:p>
            <a:pPr algn="ctr"/>
            <a:r>
              <a:rPr lang="ru-RU" b="1" dirty="0" smtClean="0">
                <a:solidFill>
                  <a:schemeClr val="tx1"/>
                </a:solidFill>
                <a:latin typeface="Times New Roman" panose="02020603050405020304" pitchFamily="18" charset="0"/>
                <a:cs typeface="Times New Roman" panose="02020603050405020304" pitchFamily="18" charset="0"/>
              </a:rPr>
              <a:t>Лекция 15</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6918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2492990"/>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Важное место в системе психологической помощи детям с поврежденным развитием занимает психологическая коррекция. Она направлена на восстановление пораженных или утраченных психических функций, а также на адаптацию ребенка к приобретенному дефекту. Перед психологом стоит задача правильно определить время возникновения дефекта, значимость утраченной функции в общем психическом развитии ребенка, тяжесть нарушения и </a:t>
            </a:r>
            <a:r>
              <a:rPr lang="ru-RU" dirty="0" err="1" smtClean="0">
                <a:latin typeface="Times New Roman" panose="02020603050405020304" pitchFamily="18" charset="0"/>
                <a:cs typeface="Times New Roman" panose="02020603050405020304" pitchFamily="18" charset="0"/>
              </a:rPr>
              <a:t>преморбидные</a:t>
            </a:r>
            <a:r>
              <a:rPr lang="ru-RU" dirty="0" smtClean="0">
                <a:latin typeface="Times New Roman" panose="02020603050405020304" pitchFamily="18" charset="0"/>
                <a:cs typeface="Times New Roman" panose="02020603050405020304" pitchFamily="18" charset="0"/>
              </a:rPr>
              <a:t> особенности личности. Целесообразно использовать классификацию М. О. Гуревича, отражающую клинические этапы отдаленных последствий поврежденного развития.</a:t>
            </a:r>
          </a:p>
          <a:p>
            <a:pPr algn="ctr"/>
            <a:r>
              <a:rPr lang="ru-RU" sz="1600" b="1" dirty="0" smtClean="0">
                <a:latin typeface="Times New Roman" panose="02020603050405020304" pitchFamily="18" charset="0"/>
                <a:cs typeface="Times New Roman" panose="02020603050405020304" pitchFamily="18" charset="0"/>
              </a:rPr>
              <a:t>Таблица 1 Патопсихологические синдромы детей с поврежденным развитием и основные направления психологической коррекции</a:t>
            </a:r>
          </a:p>
          <a:p>
            <a:pPr algn="just"/>
            <a:endParaRPr lang="ru-RU" sz="1600" dirty="0">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433520598"/>
              </p:ext>
            </p:extLst>
          </p:nvPr>
        </p:nvGraphicFramePr>
        <p:xfrm>
          <a:off x="0" y="1969952"/>
          <a:ext cx="12192000" cy="4328160"/>
        </p:xfrm>
        <a:graphic>
          <a:graphicData uri="http://schemas.openxmlformats.org/drawingml/2006/table">
            <a:tbl>
              <a:tblPr firstRow="1" bandRow="1">
                <a:tableStyleId>{5C22544A-7EE6-4342-B048-85BDC9FD1C3A}</a:tableStyleId>
              </a:tblPr>
              <a:tblGrid>
                <a:gridCol w="2483893"/>
                <a:gridCol w="5644107"/>
                <a:gridCol w="4064000"/>
              </a:tblGrid>
              <a:tr h="0">
                <a:tc>
                  <a:txBody>
                    <a:bodyPr/>
                    <a:lstStyle/>
                    <a:p>
                      <a:pPr algn="ctr"/>
                      <a:r>
                        <a:rPr lang="ru-RU" sz="1400" dirty="0" smtClean="0">
                          <a:solidFill>
                            <a:schemeClr val="tx1"/>
                          </a:solidFill>
                          <a:latin typeface="Times New Roman" panose="02020603050405020304" pitchFamily="18" charset="0"/>
                          <a:cs typeface="Times New Roman" panose="02020603050405020304" pitchFamily="18" charset="0"/>
                        </a:rPr>
                        <a:t>Степень повреждения</a:t>
                      </a:r>
                      <a:endParaRPr lang="ru-RU" sz="14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ru-RU" sz="1400" dirty="0" smtClean="0">
                          <a:solidFill>
                            <a:schemeClr val="tx1"/>
                          </a:solidFill>
                          <a:latin typeface="Times New Roman" panose="02020603050405020304" pitchFamily="18" charset="0"/>
                          <a:cs typeface="Times New Roman" panose="02020603050405020304" pitchFamily="18" charset="0"/>
                        </a:rPr>
                        <a:t>Патопсихологические радикалы</a:t>
                      </a:r>
                      <a:endParaRPr lang="ru-RU" sz="14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ru-RU" sz="1400" dirty="0" smtClean="0">
                          <a:solidFill>
                            <a:schemeClr val="tx1"/>
                          </a:solidFill>
                          <a:latin typeface="Times New Roman" panose="02020603050405020304" pitchFamily="18" charset="0"/>
                          <a:cs typeface="Times New Roman" panose="02020603050405020304" pitchFamily="18" charset="0"/>
                        </a:rPr>
                        <a:t>Направления психологической помощи</a:t>
                      </a:r>
                      <a:endParaRPr lang="ru-RU" sz="1400" dirty="0">
                        <a:solidFill>
                          <a:schemeClr val="tx1"/>
                        </a:solidFill>
                        <a:latin typeface="Times New Roman" panose="02020603050405020304" pitchFamily="18" charset="0"/>
                        <a:cs typeface="Times New Roman" panose="02020603050405020304" pitchFamily="18" charset="0"/>
                      </a:endParaRPr>
                    </a:p>
                  </a:txBody>
                  <a:tcPr/>
                </a:tc>
              </a:tr>
              <a:tr h="370840">
                <a:tc>
                  <a:txBody>
                    <a:bodyPr/>
                    <a:lstStyle/>
                    <a:p>
                      <a:r>
                        <a:rPr lang="ru-RU" sz="1400" dirty="0" err="1" smtClean="0">
                          <a:latin typeface="Times New Roman" panose="02020603050405020304" pitchFamily="18" charset="0"/>
                          <a:cs typeface="Times New Roman" panose="02020603050405020304" pitchFamily="18" charset="0"/>
                        </a:rPr>
                        <a:t>Церебрастения</a:t>
                      </a:r>
                      <a:endParaRPr lang="ru-RU" sz="1400" dirty="0">
                        <a:latin typeface="Times New Roman" panose="02020603050405020304" pitchFamily="18" charset="0"/>
                        <a:cs typeface="Times New Roman" panose="02020603050405020304" pitchFamily="18" charset="0"/>
                      </a:endParaRPr>
                    </a:p>
                  </a:txBody>
                  <a:tcPr/>
                </a:tc>
                <a:tc>
                  <a:txBody>
                    <a:bodyPr/>
                    <a:lstStyle/>
                    <a:p>
                      <a:pPr algn="just"/>
                      <a:r>
                        <a:rPr lang="ru-RU" sz="1400" dirty="0" smtClean="0">
                          <a:latin typeface="Times New Roman" panose="02020603050405020304" pitchFamily="18" charset="0"/>
                          <a:cs typeface="Times New Roman" panose="02020603050405020304" pitchFamily="18" charset="0"/>
                        </a:rPr>
                        <a:t>Неспособность к умственному напряжению; повышенная утомляемость. Снижение объема памяти в слуховой и зрительной</a:t>
                      </a:r>
                    </a:p>
                    <a:p>
                      <a:pPr algn="just"/>
                      <a:r>
                        <a:rPr lang="ru-RU" sz="1400" dirty="0" smtClean="0">
                          <a:latin typeface="Times New Roman" panose="02020603050405020304" pitchFamily="18" charset="0"/>
                          <a:cs typeface="Times New Roman" panose="02020603050405020304" pitchFamily="18" charset="0"/>
                        </a:rPr>
                        <a:t>модальностях; трудности концентрации, устойчивости и распределения внимания, нарушение динамики мыслительных процессов. Адаптация детей в целом удовлетворительная (посещают школу), но при усложненных жизненных ситуациях у них могут наблюдаться обострения в виде головокружения, нарушения сна, общего психического тонуса.</a:t>
                      </a:r>
                      <a:endParaRPr lang="ru-RU" sz="1400" dirty="0">
                        <a:latin typeface="Times New Roman" panose="02020603050405020304" pitchFamily="18" charset="0"/>
                        <a:cs typeface="Times New Roman" panose="02020603050405020304" pitchFamily="18" charset="0"/>
                      </a:endParaRPr>
                    </a:p>
                  </a:txBody>
                  <a:tcPr/>
                </a:tc>
                <a:tc>
                  <a:txBody>
                    <a:bodyPr/>
                    <a:lstStyle/>
                    <a:p>
                      <a:pPr algn="just"/>
                      <a:r>
                        <a:rPr lang="ru-RU" sz="1400" dirty="0" smtClean="0">
                          <a:latin typeface="Times New Roman" panose="02020603050405020304" pitchFamily="18" charset="0"/>
                          <a:cs typeface="Times New Roman" panose="02020603050405020304" pitchFamily="18" charset="0"/>
                        </a:rPr>
                        <a:t>Повышение умственной работоспособности с помощью специальных психотехнических приемов по развитию памяти, внимания, скорости решений. Развитие навыков </a:t>
                      </a:r>
                      <a:r>
                        <a:rPr lang="ru-RU" sz="1400" dirty="0" err="1" smtClean="0">
                          <a:latin typeface="Times New Roman" panose="02020603050405020304" pitchFamily="18" charset="0"/>
                          <a:cs typeface="Times New Roman" panose="02020603050405020304" pitchFamily="18" charset="0"/>
                        </a:rPr>
                        <a:t>саморегуляции</a:t>
                      </a:r>
                      <a:r>
                        <a:rPr lang="ru-RU" sz="1400" dirty="0" smtClean="0">
                          <a:latin typeface="Times New Roman" panose="02020603050405020304" pitchFamily="18" charset="0"/>
                          <a:cs typeface="Times New Roman" panose="02020603050405020304" pitchFamily="18" charset="0"/>
                        </a:rPr>
                        <a:t> с помощью </a:t>
                      </a:r>
                      <a:r>
                        <a:rPr lang="ru-RU" sz="1400" dirty="0" err="1" smtClean="0">
                          <a:latin typeface="Times New Roman" panose="02020603050405020304" pitchFamily="18" charset="0"/>
                          <a:cs typeface="Times New Roman" panose="02020603050405020304" pitchFamily="18" charset="0"/>
                        </a:rPr>
                        <a:t>психорегулируюших</a:t>
                      </a:r>
                      <a:r>
                        <a:rPr lang="ru-RU" sz="1400" dirty="0" smtClean="0">
                          <a:latin typeface="Times New Roman" panose="02020603050405020304" pitchFamily="18" charset="0"/>
                          <a:cs typeface="Times New Roman" panose="02020603050405020304" pitchFamily="18" charset="0"/>
                        </a:rPr>
                        <a:t> тренировок. Формирование положительной мотивации на занятие. Коррекция негативных эмоциональных проявлений</a:t>
                      </a:r>
                      <a:endParaRPr lang="ru-RU" sz="1400" dirty="0">
                        <a:latin typeface="Times New Roman" panose="02020603050405020304" pitchFamily="18" charset="0"/>
                        <a:cs typeface="Times New Roman" panose="02020603050405020304" pitchFamily="18" charset="0"/>
                      </a:endParaRPr>
                    </a:p>
                  </a:txBody>
                  <a:tcPr/>
                </a:tc>
              </a:tr>
              <a:tr h="370840">
                <a:tc>
                  <a:txBody>
                    <a:bodyPr/>
                    <a:lstStyle/>
                    <a:p>
                      <a:r>
                        <a:rPr lang="ru-RU" sz="1400" dirty="0" err="1" smtClean="0">
                          <a:latin typeface="Times New Roman" panose="02020603050405020304" pitchFamily="18" charset="0"/>
                          <a:cs typeface="Times New Roman" panose="02020603050405020304" pitchFamily="18" charset="0"/>
                        </a:rPr>
                        <a:t>Церебропатия</a:t>
                      </a:r>
                      <a:endParaRPr lang="ru-RU" sz="1400" dirty="0" smtClean="0">
                        <a:latin typeface="Times New Roman" panose="02020603050405020304" pitchFamily="18" charset="0"/>
                        <a:cs typeface="Times New Roman" panose="02020603050405020304" pitchFamily="18" charset="0"/>
                      </a:endParaRPr>
                    </a:p>
                    <a:p>
                      <a:endParaRPr lang="ru-RU" sz="1400" dirty="0" smtClean="0">
                        <a:latin typeface="Times New Roman" panose="02020603050405020304" pitchFamily="18" charset="0"/>
                        <a:cs typeface="Times New Roman" panose="02020603050405020304" pitchFamily="18" charset="0"/>
                      </a:endParaRPr>
                    </a:p>
                    <a:p>
                      <a:endParaRPr lang="ru-RU" sz="1400" dirty="0" smtClean="0">
                        <a:latin typeface="Times New Roman" panose="02020603050405020304" pitchFamily="18" charset="0"/>
                        <a:cs typeface="Times New Roman" panose="02020603050405020304" pitchFamily="18" charset="0"/>
                      </a:endParaRPr>
                    </a:p>
                    <a:p>
                      <a:endParaRPr lang="ru-RU" sz="1400" dirty="0" smtClean="0">
                        <a:latin typeface="Times New Roman" panose="02020603050405020304" pitchFamily="18" charset="0"/>
                        <a:cs typeface="Times New Roman" panose="02020603050405020304" pitchFamily="18" charset="0"/>
                      </a:endParaRPr>
                    </a:p>
                    <a:p>
                      <a:endParaRPr lang="ru-RU" sz="1400" dirty="0" smtClean="0">
                        <a:latin typeface="Times New Roman" panose="02020603050405020304" pitchFamily="18" charset="0"/>
                        <a:cs typeface="Times New Roman" panose="02020603050405020304" pitchFamily="18" charset="0"/>
                      </a:endParaRPr>
                    </a:p>
                    <a:p>
                      <a:endParaRPr lang="ru-RU" sz="1400" dirty="0" smtClean="0">
                        <a:latin typeface="Times New Roman" panose="02020603050405020304" pitchFamily="18" charset="0"/>
                        <a:cs typeface="Times New Roman" panose="02020603050405020304" pitchFamily="18" charset="0"/>
                      </a:endParaRPr>
                    </a:p>
                    <a:p>
                      <a:r>
                        <a:rPr lang="ru-RU" sz="1400" dirty="0" smtClean="0">
                          <a:latin typeface="Times New Roman" panose="02020603050405020304" pitchFamily="18" charset="0"/>
                          <a:cs typeface="Times New Roman" panose="02020603050405020304" pitchFamily="18" charset="0"/>
                        </a:rPr>
                        <a:t>Слабоумие</a:t>
                      </a:r>
                      <a:endParaRPr lang="ru-RU" sz="1400" dirty="0">
                        <a:latin typeface="Times New Roman" panose="02020603050405020304" pitchFamily="18" charset="0"/>
                        <a:cs typeface="Times New Roman" panose="02020603050405020304" pitchFamily="18" charset="0"/>
                      </a:endParaRPr>
                    </a:p>
                  </a:txBody>
                  <a:tcPr/>
                </a:tc>
                <a:tc>
                  <a:txBody>
                    <a:bodyPr/>
                    <a:lstStyle/>
                    <a:p>
                      <a:pPr algn="just"/>
                      <a:r>
                        <a:rPr lang="ru-RU" sz="1400" dirty="0" smtClean="0">
                          <a:latin typeface="Times New Roman" panose="02020603050405020304" pitchFamily="18" charset="0"/>
                          <a:cs typeface="Times New Roman" panose="02020603050405020304" pitchFamily="18" charset="0"/>
                        </a:rPr>
                        <a:t>Может проявиться у детей в вялости, в общей заторможенности, в</a:t>
                      </a:r>
                    </a:p>
                    <a:p>
                      <a:pPr algn="just"/>
                      <a:r>
                        <a:rPr lang="ru-RU" sz="1400" dirty="0" err="1" smtClean="0">
                          <a:latin typeface="Times New Roman" panose="02020603050405020304" pitchFamily="18" charset="0"/>
                          <a:cs typeface="Times New Roman" panose="02020603050405020304" pitchFamily="18" charset="0"/>
                        </a:rPr>
                        <a:t>апатодинамическом</a:t>
                      </a:r>
                      <a:r>
                        <a:rPr lang="ru-RU" sz="1400" dirty="0" smtClean="0">
                          <a:latin typeface="Times New Roman" panose="02020603050405020304" pitchFamily="18" charset="0"/>
                          <a:cs typeface="Times New Roman" panose="02020603050405020304" pitchFamily="18" charset="0"/>
                        </a:rPr>
                        <a:t> синдроме или, наоборот, в повышенной возбудимости, двигательной расторможенности. Существенные</a:t>
                      </a:r>
                    </a:p>
                    <a:p>
                      <a:pPr algn="just"/>
                      <a:r>
                        <a:rPr lang="ru-RU" sz="1400" dirty="0" smtClean="0">
                          <a:latin typeface="Times New Roman" panose="02020603050405020304" pitchFamily="18" charset="0"/>
                          <a:cs typeface="Times New Roman" panose="02020603050405020304" pitchFamily="18" charset="0"/>
                        </a:rPr>
                        <a:t>трудности в обучении. </a:t>
                      </a:r>
                      <a:r>
                        <a:rPr lang="ru-RU" sz="1400" dirty="0" err="1" smtClean="0">
                          <a:latin typeface="Times New Roman" panose="02020603050405020304" pitchFamily="18" charset="0"/>
                          <a:cs typeface="Times New Roman" panose="02020603050405020304" pitchFamily="18" charset="0"/>
                        </a:rPr>
                        <a:t>Психопатоподобные</a:t>
                      </a:r>
                      <a:r>
                        <a:rPr lang="ru-RU" sz="1400" dirty="0" smtClean="0">
                          <a:latin typeface="Times New Roman" panose="02020603050405020304" pitchFamily="18" charset="0"/>
                          <a:cs typeface="Times New Roman" panose="02020603050405020304" pitchFamily="18" charset="0"/>
                        </a:rPr>
                        <a:t> реакции. В структуре личности неадекватные самооценки, снижение критики своего</a:t>
                      </a:r>
                    </a:p>
                    <a:p>
                      <a:pPr algn="just"/>
                      <a:r>
                        <a:rPr lang="ru-RU" sz="1400" dirty="0" smtClean="0">
                          <a:latin typeface="Times New Roman" panose="02020603050405020304" pitchFamily="18" charset="0"/>
                          <a:cs typeface="Times New Roman" panose="02020603050405020304" pitchFamily="18" charset="0"/>
                        </a:rPr>
                        <a:t>поведения.</a:t>
                      </a:r>
                    </a:p>
                    <a:p>
                      <a:pPr algn="just"/>
                      <a:r>
                        <a:rPr lang="ru-RU" sz="1400" dirty="0" smtClean="0">
                          <a:latin typeface="Times New Roman" panose="02020603050405020304" pitchFamily="18" charset="0"/>
                          <a:cs typeface="Times New Roman" panose="02020603050405020304" pitchFamily="18" charset="0"/>
                        </a:rPr>
                        <a:t>Резкий упадок интеллектуальной деятельности и активности. В структуре личности отмечается выраженное снижение критики своего</a:t>
                      </a:r>
                    </a:p>
                    <a:p>
                      <a:pPr algn="just"/>
                      <a:r>
                        <a:rPr lang="ru-RU" sz="1400" dirty="0" smtClean="0">
                          <a:latin typeface="Times New Roman" panose="02020603050405020304" pitchFamily="18" charset="0"/>
                          <a:cs typeface="Times New Roman" panose="02020603050405020304" pitchFamily="18" charset="0"/>
                        </a:rPr>
                        <a:t>поведения, нарастание бездеятельности. </a:t>
                      </a:r>
                      <a:r>
                        <a:rPr lang="ru-RU" sz="1400" dirty="0" err="1" smtClean="0">
                          <a:latin typeface="Times New Roman" panose="02020603050405020304" pitchFamily="18" charset="0"/>
                          <a:cs typeface="Times New Roman" panose="02020603050405020304" pitchFamily="18" charset="0"/>
                        </a:rPr>
                        <a:t>Тугоподвижность</a:t>
                      </a:r>
                      <a:r>
                        <a:rPr lang="ru-RU" sz="1400" dirty="0" smtClean="0">
                          <a:latin typeface="Times New Roman" panose="02020603050405020304" pitchFamily="18" charset="0"/>
                          <a:cs typeface="Times New Roman" panose="02020603050405020304" pitchFamily="18" charset="0"/>
                        </a:rPr>
                        <a:t> мыслительных операций</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Коррекция нарушений </a:t>
                      </a:r>
                      <a:r>
                        <a:rPr lang="ru-RU" sz="1400" dirty="0" err="1" smtClean="0">
                          <a:latin typeface="Times New Roman" panose="02020603050405020304" pitchFamily="18" charset="0"/>
                          <a:cs typeface="Times New Roman" panose="02020603050405020304" pitchFamily="18" charset="0"/>
                        </a:rPr>
                        <a:t>поведения.Повышение</a:t>
                      </a:r>
                      <a:r>
                        <a:rPr lang="ru-RU" sz="1400" dirty="0" smtClean="0">
                          <a:latin typeface="Times New Roman" panose="02020603050405020304" pitchFamily="18" charset="0"/>
                          <a:cs typeface="Times New Roman" panose="02020603050405020304" pitchFamily="18" charset="0"/>
                        </a:rPr>
                        <a:t> социальной активности. </a:t>
                      </a:r>
                      <a:r>
                        <a:rPr lang="ru-RU" sz="1400" dirty="0" err="1" smtClean="0">
                          <a:latin typeface="Times New Roman" panose="02020603050405020304" pitchFamily="18" charset="0"/>
                          <a:cs typeface="Times New Roman" panose="02020603050405020304" pitchFamily="18" charset="0"/>
                        </a:rPr>
                        <a:t>Психокоррекционная</a:t>
                      </a:r>
                      <a:r>
                        <a:rPr lang="ru-RU" sz="1400" dirty="0" smtClean="0">
                          <a:latin typeface="Times New Roman" panose="02020603050405020304" pitchFamily="18" charset="0"/>
                          <a:cs typeface="Times New Roman" panose="02020603050405020304" pitchFamily="18" charset="0"/>
                        </a:rPr>
                        <a:t> работа с родителями.</a:t>
                      </a:r>
                    </a:p>
                    <a:p>
                      <a:endParaRPr lang="ru-RU" sz="1400" dirty="0" smtClean="0">
                        <a:latin typeface="Times New Roman" panose="02020603050405020304" pitchFamily="18" charset="0"/>
                        <a:cs typeface="Times New Roman" panose="02020603050405020304" pitchFamily="18" charset="0"/>
                      </a:endParaRPr>
                    </a:p>
                    <a:p>
                      <a:endParaRPr lang="ru-RU" sz="1400" dirty="0" smtClean="0">
                        <a:latin typeface="Times New Roman" panose="02020603050405020304" pitchFamily="18" charset="0"/>
                        <a:cs typeface="Times New Roman" panose="02020603050405020304" pitchFamily="18" charset="0"/>
                      </a:endParaRPr>
                    </a:p>
                    <a:p>
                      <a:endParaRPr lang="ru-RU" sz="1400" dirty="0" smtClean="0">
                        <a:latin typeface="Times New Roman" panose="02020603050405020304" pitchFamily="18" charset="0"/>
                        <a:cs typeface="Times New Roman" panose="02020603050405020304" pitchFamily="18" charset="0"/>
                      </a:endParaRPr>
                    </a:p>
                    <a:p>
                      <a:pPr algn="just"/>
                      <a:r>
                        <a:rPr lang="ru-RU" sz="1400" dirty="0" smtClean="0">
                          <a:latin typeface="Times New Roman" panose="02020603050405020304" pitchFamily="18" charset="0"/>
                          <a:cs typeface="Times New Roman" panose="02020603050405020304" pitchFamily="18" charset="0"/>
                        </a:rPr>
                        <a:t>Организация жизнедеятельности и общения ребенка в семье, в коллективе. Обучение ребенка доступным видам деятельности. Психологическая поддержка родителей</a:t>
                      </a:r>
                      <a:endParaRPr lang="ru-RU" sz="14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31656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0943"/>
            <a:ext cx="12192000" cy="7294305"/>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ОРГАНИЗАЦИЯ ПРОЦЕССА ПСИХОКОРРЕКЦИОННОЙ РАБОТЫ</a:t>
            </a:r>
          </a:p>
          <a:p>
            <a:pPr algn="just"/>
            <a:r>
              <a:rPr lang="ru-RU" dirty="0" smtClean="0">
                <a:latin typeface="Times New Roman" panose="02020603050405020304" pitchFamily="18" charset="0"/>
                <a:cs typeface="Times New Roman" panose="02020603050405020304" pitchFamily="18" charset="0"/>
              </a:rPr>
              <a:t>При составлении </a:t>
            </a:r>
            <a:r>
              <a:rPr lang="ru-RU" dirty="0" err="1" smtClean="0">
                <a:latin typeface="Times New Roman" panose="02020603050405020304" pitchFamily="18" charset="0"/>
                <a:cs typeface="Times New Roman" panose="02020603050405020304" pitchFamily="18" charset="0"/>
              </a:rPr>
              <a:t>психокоррекционной</a:t>
            </a:r>
            <a:r>
              <a:rPr lang="ru-RU" dirty="0" smtClean="0">
                <a:latin typeface="Times New Roman" panose="02020603050405020304" pitchFamily="18" charset="0"/>
                <a:cs typeface="Times New Roman" panose="02020603050405020304" pitchFamily="18" charset="0"/>
              </a:rPr>
              <a:t> программы для детей с поврежденным развитием необходимо ориентироваться на описанные выше системообразующие факторы, определяющие специфику поврежденного развития (локализация повреждения; время возникновения дефекта; особенности психического и физического развития ребенка до заболевания; особенности семейного воспитания ребенка). </a:t>
            </a:r>
            <a:r>
              <a:rPr lang="ru-RU" dirty="0" err="1" smtClean="0">
                <a:latin typeface="Times New Roman" panose="02020603050405020304" pitchFamily="18" charset="0"/>
                <a:cs typeface="Times New Roman" panose="02020603050405020304" pitchFamily="18" charset="0"/>
              </a:rPr>
              <a:t>Психокоррекционная</a:t>
            </a:r>
            <a:r>
              <a:rPr lang="ru-RU" dirty="0" smtClean="0">
                <a:latin typeface="Times New Roman" panose="02020603050405020304" pitchFamily="18" charset="0"/>
                <a:cs typeface="Times New Roman" panose="02020603050405020304" pitchFamily="18" charset="0"/>
              </a:rPr>
              <a:t> работа с ребенком должна быть начата только после</a:t>
            </a:r>
          </a:p>
          <a:p>
            <a:pPr algn="just"/>
            <a:r>
              <a:rPr lang="ru-RU" dirty="0" smtClean="0">
                <a:latin typeface="Times New Roman" panose="02020603050405020304" pitchFamily="18" charset="0"/>
                <a:cs typeface="Times New Roman" panose="02020603050405020304" pitchFamily="18" charset="0"/>
              </a:rPr>
              <a:t>согласования с врачом невропатологом, особенно на начальных стадиях заболевания. Перед началом коррекционной работы должно быть проведено тщательное исследование когнитивных процессов с использованием нейропсихологического подхода.</a:t>
            </a:r>
          </a:p>
          <a:p>
            <a:pPr algn="just"/>
            <a:r>
              <a:rPr lang="ru-RU" dirty="0" smtClean="0">
                <a:latin typeface="Times New Roman" panose="02020603050405020304" pitchFamily="18" charset="0"/>
                <a:cs typeface="Times New Roman" panose="02020603050405020304" pitchFamily="18" charset="0"/>
              </a:rPr>
              <a:t>Сам процесс психологической коррекции должен проводиться с участием педагога-дефектолога и родителей. Занятия можно проводить в группах и индивидуально в зависимости от возраста ребенка, его мотивации, структуры и тяжести дефекта. Не рекомендуется формировать группу из детей с однородными патопсихологическими синдромами, например повышенная расторможенность. В группе должно быть не более 3–4 детей. Основным направлением психологической коррекции детей с </a:t>
            </a:r>
            <a:r>
              <a:rPr lang="ru-RU" dirty="0" err="1" smtClean="0">
                <a:latin typeface="Times New Roman" panose="02020603050405020304" pitchFamily="18" charset="0"/>
                <a:cs typeface="Times New Roman" panose="02020603050405020304" pitchFamily="18" charset="0"/>
              </a:rPr>
              <a:t>це-ребрастеническим</a:t>
            </a:r>
            <a:r>
              <a:rPr lang="ru-RU" dirty="0" smtClean="0">
                <a:latin typeface="Times New Roman" panose="02020603050405020304" pitchFamily="18" charset="0"/>
                <a:cs typeface="Times New Roman" panose="02020603050405020304" pitchFamily="18" charset="0"/>
              </a:rPr>
              <a:t> синдромом является повышение их умственной работоспособности. Это достигается с помощью специальных психотехнических приемов по развитию памяти, внимания, скорости реакций и пр.</a:t>
            </a:r>
          </a:p>
          <a:p>
            <a:pPr algn="just"/>
            <a:r>
              <a:rPr lang="ru-RU" dirty="0" err="1" smtClean="0">
                <a:latin typeface="Times New Roman" panose="02020603050405020304" pitchFamily="18" charset="0"/>
                <a:cs typeface="Times New Roman" panose="02020603050405020304" pitchFamily="18" charset="0"/>
              </a:rPr>
              <a:t>Психокоррекция</a:t>
            </a:r>
            <a:r>
              <a:rPr lang="ru-RU" dirty="0" smtClean="0">
                <a:latin typeface="Times New Roman" panose="02020603050405020304" pitchFamily="18" charset="0"/>
                <a:cs typeface="Times New Roman" panose="02020603050405020304" pitchFamily="18" charset="0"/>
              </a:rPr>
              <a:t> активации внимания должна проводиться поэтапно на основе развития навыков самоконтроля и на основе процедур переноса сформированных навыков на новые объекты и ситуации (Гальперин П. Я., </a:t>
            </a:r>
            <a:r>
              <a:rPr lang="ru-RU" dirty="0" err="1" smtClean="0">
                <a:latin typeface="Times New Roman" panose="02020603050405020304" pitchFamily="18" charset="0"/>
                <a:cs typeface="Times New Roman" panose="02020603050405020304" pitchFamily="18" charset="0"/>
              </a:rPr>
              <a:t>Кобыльницкая</a:t>
            </a:r>
            <a:r>
              <a:rPr lang="ru-RU" dirty="0" smtClean="0">
                <a:latin typeface="Times New Roman" panose="02020603050405020304" pitchFamily="18" charset="0"/>
                <a:cs typeface="Times New Roman" panose="02020603050405020304" pitchFamily="18" charset="0"/>
              </a:rPr>
              <a:t> Л. С, 1974). С помощью метода поэтапного формирования контроля детям предлагается исправление ошибок в их письменных работах, затем в разных заданиях другого рода (тест Бурдона, ошибки в узорах, смысловые несуразности в картинках и рассказах, различные лабиринты и пр.). Основной задачей таких занятий является формирование самоконтроля у ребенка, а также превращение самого процесса выполнения заданий в сокращенное, обобщенное и автоматизированное, идеальное действие. </a:t>
            </a:r>
          </a:p>
          <a:p>
            <a:pPr algn="just"/>
            <a:r>
              <a:rPr lang="ru-RU" dirty="0" smtClean="0">
                <a:latin typeface="Times New Roman" panose="02020603050405020304" pitchFamily="18" charset="0"/>
                <a:cs typeface="Times New Roman" panose="02020603050405020304" pitchFamily="18" charset="0"/>
              </a:rPr>
              <a:t>Программа коррекции внимания включает в себя также специальные психотехнические игры, разработанные и успешно применяемые в спорте (</a:t>
            </a:r>
            <a:r>
              <a:rPr lang="ru-RU" dirty="0" err="1" smtClean="0">
                <a:latin typeface="Times New Roman" panose="02020603050405020304" pitchFamily="18" charset="0"/>
                <a:cs typeface="Times New Roman" panose="02020603050405020304" pitchFamily="18" charset="0"/>
              </a:rPr>
              <a:t>Цзен</a:t>
            </a:r>
            <a:r>
              <a:rPr lang="ru-RU" dirty="0" smtClean="0">
                <a:latin typeface="Times New Roman" panose="02020603050405020304" pitchFamily="18" charset="0"/>
                <a:cs typeface="Times New Roman" panose="02020603050405020304" pitchFamily="18" charset="0"/>
              </a:rPr>
              <a:t> Н. В. И Пахомов Ю. В., 1988). Использование этих игр вызывает у детей яркие положительные эмоции, способствует развитию не только свойств внимания,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но и навыков общения, совместного решения задач, переживаний, </a:t>
            </a:r>
            <a:r>
              <a:rPr lang="ru-RU" dirty="0" err="1" smtClean="0">
                <a:latin typeface="Times New Roman" panose="02020603050405020304" pitchFamily="18" charset="0"/>
                <a:cs typeface="Times New Roman" panose="02020603050405020304" pitchFamily="18" charset="0"/>
              </a:rPr>
              <a:t>сопереживаний</a:t>
            </a:r>
            <a:r>
              <a:rPr lang="ru-RU" dirty="0" smtClean="0">
                <a:latin typeface="Times New Roman" panose="02020603050405020304" pitchFamily="18" charset="0"/>
                <a:cs typeface="Times New Roman" panose="02020603050405020304" pitchFamily="18" charset="0"/>
              </a:rPr>
              <a:t> успеха.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7321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Психотехники для групповых занятий по коррекции внимания. Упражнения для развития сосредоточенности.</a:t>
            </a:r>
          </a:p>
          <a:p>
            <a:pPr algn="just"/>
            <a:r>
              <a:rPr lang="ru-RU" b="1" dirty="0" smtClean="0">
                <a:latin typeface="Times New Roman" panose="02020603050405020304" pitchFamily="18" charset="0"/>
                <a:cs typeface="Times New Roman" panose="02020603050405020304" pitchFamily="18" charset="0"/>
              </a:rPr>
              <a:t>Игра «Пальцы»</a:t>
            </a:r>
          </a:p>
          <a:p>
            <a:pPr algn="just"/>
            <a:r>
              <a:rPr lang="ru-RU" dirty="0" smtClean="0">
                <a:latin typeface="Times New Roman" panose="02020603050405020304" pitchFamily="18" charset="0"/>
                <a:cs typeface="Times New Roman" panose="02020603050405020304" pitchFamily="18" charset="0"/>
              </a:rPr>
              <a:t>Дети удобно располагаются в креслах или на стульях, образуя круг. Психолог просит переплести пальцы положенных на колени рук, оставив большие пальцы свободными. По команде «Начали» медленно вращать большие пальцы один вокруг другого с постоянной скоростью в одном направлении, следя за тем, чтобы они не касались друг друга. Сосредоточить внимание на этом движении. По команде «Стоп» прекратить упражнение. Длительность выполнения упражнения 5–15</a:t>
            </a:r>
          </a:p>
          <a:p>
            <a:pPr algn="just"/>
            <a:r>
              <a:rPr lang="ru-RU" dirty="0" smtClean="0">
                <a:latin typeface="Times New Roman" panose="02020603050405020304" pitchFamily="18" charset="0"/>
                <a:cs typeface="Times New Roman" panose="02020603050405020304" pitchFamily="18" charset="0"/>
              </a:rPr>
              <a:t>минут. Некоторые участники могут испытывать необычные ощущения: увеличение пальцев, кажущееся изменение направления их движения. Некоторые могут чувствовать сильное раздражение или беспокойство. Данное упражнение имеет не только коррекционное значение, но и диагностическое, так как позволяет психологу определить энергетические затраты ребенка при сосредоточении.</a:t>
            </a:r>
          </a:p>
          <a:p>
            <a:pPr algn="just"/>
            <a:r>
              <a:rPr lang="ru-RU" b="1" dirty="0" smtClean="0">
                <a:latin typeface="Times New Roman" panose="02020603050405020304" pitchFamily="18" charset="0"/>
                <a:cs typeface="Times New Roman" panose="02020603050405020304" pitchFamily="18" charset="0"/>
              </a:rPr>
              <a:t>Игра «Муха»</a:t>
            </a:r>
          </a:p>
          <a:p>
            <a:pPr algn="just"/>
            <a:r>
              <a:rPr lang="ru-RU" dirty="0" smtClean="0">
                <a:latin typeface="Times New Roman" panose="02020603050405020304" pitchFamily="18" charset="0"/>
                <a:cs typeface="Times New Roman" panose="02020603050405020304" pitchFamily="18" charset="0"/>
              </a:rPr>
              <a:t>Оборудование: доска с расчерченным на ней </a:t>
            </a:r>
            <a:r>
              <a:rPr lang="ru-RU" dirty="0" err="1" smtClean="0">
                <a:latin typeface="Times New Roman" panose="02020603050405020304" pitchFamily="18" charset="0"/>
                <a:cs typeface="Times New Roman" panose="02020603050405020304" pitchFamily="18" charset="0"/>
              </a:rPr>
              <a:t>девятиклеточным</a:t>
            </a:r>
            <a:r>
              <a:rPr lang="ru-RU" dirty="0" smtClean="0">
                <a:latin typeface="Times New Roman" panose="02020603050405020304" pitchFamily="18" charset="0"/>
                <a:cs typeface="Times New Roman" panose="02020603050405020304" pitchFamily="18" charset="0"/>
              </a:rPr>
              <a:t> игровым полем и небольшая присоска или пластилин. Присоска выполняет роль «дрессированной мухи». Инструкция. Психолог разъясняет играющим детям, что перемещение «мухи» происходит с помощью команд, которые она послушно выполняет. По одной из четырех возможных команд («вверх», «вниз», «вправо» или «влево») муха перемещается соответственно команде на соседнюю клетку. Исходное положение «мухи» – центральная клетка игрового поля. Команды подаются участниками по очереди. Дети должны неотступно следить за перемещением «мухи» и не допустить ее выхода за пределы игрового поля. После этих разъяснений начинается игра. Она проводится на воображаемом поле, которое каждый из участников представляет перед собой. Если ребенок теряет нить игры или «видит», что муха покинула поле, он дает команду «Стоп», и, вернув «муху» в центральную точку, начинает игру сначала.</a:t>
            </a:r>
          </a:p>
          <a:p>
            <a:pPr algn="just"/>
            <a:r>
              <a:rPr lang="ru-RU" dirty="0" smtClean="0">
                <a:latin typeface="Times New Roman" panose="02020603050405020304" pitchFamily="18" charset="0"/>
                <a:cs typeface="Times New Roman" panose="02020603050405020304" pitchFamily="18" charset="0"/>
              </a:rPr>
              <a:t>Данное упражнение требует от детей постоянной сосредоточенности. После того как ребенок успешно выполнил задание, его можно усложнить, увеличив число клеток или количество «мух». Наш опыт использования этих упражнений показал их высокую эффективность не только для формирования концентрации внимания, а также для развития самоконтроля, воображения и коммуникативных свойств личности ребенка.</a:t>
            </a:r>
          </a:p>
        </p:txBody>
      </p:sp>
    </p:spTree>
    <p:extLst>
      <p:ext uri="{BB962C8B-B14F-4D97-AF65-F5344CB8AC3E}">
        <p14:creationId xmlns:p14="http://schemas.microsoft.com/office/powerpoint/2010/main" val="1720067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Игра «Корректура»</a:t>
            </a:r>
          </a:p>
          <a:p>
            <a:pPr algn="just"/>
            <a:r>
              <a:rPr lang="ru-RU" dirty="0" smtClean="0">
                <a:latin typeface="Times New Roman" panose="02020603050405020304" pitchFamily="18" charset="0"/>
                <a:cs typeface="Times New Roman" panose="02020603050405020304" pitchFamily="18" charset="0"/>
              </a:rPr>
              <a:t>Группа детей разбивается на несколько пар. Психолог заранее заготавливает тексты на листе бумаги с пропуском и перестановкой букв в некоторых словах. Ребенку разрешается прочитать текст только один раз и исправить ошибки цветным карандашом и после этого передать текст напарнику, который также читает его один раз, исправляет ошибки карандашом другого цвета и снова передает текст напарнику. На выполнение заданий дается от 3 до 5 минут. Побеждает та пара, которая исправит ошибки за меньшее число предъявлений текста.</a:t>
            </a:r>
          </a:p>
          <a:p>
            <a:pPr algn="just"/>
            <a:r>
              <a:rPr lang="ru-RU" b="1" dirty="0" smtClean="0">
                <a:latin typeface="Times New Roman" panose="02020603050405020304" pitchFamily="18" charset="0"/>
                <a:cs typeface="Times New Roman" panose="02020603050405020304" pitchFamily="18" charset="0"/>
              </a:rPr>
              <a:t>Игра «Кто быстрее»</a:t>
            </a:r>
          </a:p>
          <a:p>
            <a:pPr algn="just"/>
            <a:r>
              <a:rPr lang="ru-RU" dirty="0" smtClean="0">
                <a:latin typeface="Times New Roman" panose="02020603050405020304" pitchFamily="18" charset="0"/>
                <a:cs typeface="Times New Roman" panose="02020603050405020304" pitchFamily="18" charset="0"/>
              </a:rPr>
              <a:t>Психолог заранее заготавливает бланки с текстами. Перед детьми стоит задача как можно быстрее зачеркнуть букву. Психолог фиксирует время выполнения задания. После окончания работы психолог предлагает детям проверить ошибки и фиксирует время их исправления. Необходимо поощрять успехи детей и стимулировать их интерес к занятию. Задания можно усложнять. Например, одни буквы зачеркивать вертикально, другие горизонтально, третьи – подчеркивать. Время выполнения задания варьируют в зависимости от возраста ребенка (для детей младшего школьного возраста – 15 минут, а для подростков до 30 минут). Коррекцию отдельных свойств внимания, таких как: устойчивость, переключение, распределение – рекомендуется проводить в процессе специально организованных индивидуальных занятий. Ребенку можно предложить специальные таблицы на отыскивание чисел, букв, подсчет кружков в секторах круга, обнаружение отсутствующих деталей в изображениях, последовательное и усложненное вычитание чисел и пр. Для эффективного выполнения этих заданий важна положительная мотивация у ребенка, а также поощрение со стороны психолога, адекватная оценка успехов ребенка.</a:t>
            </a:r>
          </a:p>
          <a:p>
            <a:pPr algn="just"/>
            <a:r>
              <a:rPr lang="ru-RU" dirty="0" smtClean="0">
                <a:latin typeface="Times New Roman" panose="02020603050405020304" pitchFamily="18" charset="0"/>
                <a:cs typeface="Times New Roman" panose="02020603050405020304" pitchFamily="18" charset="0"/>
              </a:rPr>
              <a:t>Психологическая коррекция оперативной памяти включает, в себя формирование у детей установки на запоминание. Целесообразно развивать рациональные способы запоминания с помощью специальных методов классификации, выделения смысловых опор, составления плана запоминания и ассоциативных приемов.</a:t>
            </a:r>
          </a:p>
          <a:p>
            <a:pPr algn="just"/>
            <a:r>
              <a:rPr lang="ru-RU" dirty="0" smtClean="0">
                <a:latin typeface="Times New Roman" panose="02020603050405020304" pitchFamily="18" charset="0"/>
                <a:cs typeface="Times New Roman" panose="02020603050405020304" pitchFamily="18" charset="0"/>
              </a:rPr>
              <a:t>Для преодоления общей утомляемости детей применяется психологическая коррекция эмоциональных нарушений. Она должна способствовать снятию тревожности, повышать уверенность ребенка в эффективности занятий. С этой целью можно рекомендовать многообразные психорегулирующие тренировки.</a:t>
            </a:r>
          </a:p>
        </p:txBody>
      </p:sp>
    </p:spTree>
    <p:extLst>
      <p:ext uri="{BB962C8B-B14F-4D97-AF65-F5344CB8AC3E}">
        <p14:creationId xmlns:p14="http://schemas.microsoft.com/office/powerpoint/2010/main" val="387360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Важное значение имеет охранительно-стимулирующий режим, который должен быть рекомендован ребенку врачом и аккуратно им выполняться. Психологу необходимо обратить внимание ребенка и родителей на выполнение режимных мероприятий.</a:t>
            </a:r>
          </a:p>
          <a:p>
            <a:pPr algn="just"/>
            <a:r>
              <a:rPr lang="ru-RU" dirty="0" smtClean="0">
                <a:latin typeface="Times New Roman" panose="02020603050405020304" pitchFamily="18" charset="0"/>
                <a:cs typeface="Times New Roman" panose="02020603050405020304" pitchFamily="18" charset="0"/>
              </a:rPr>
              <a:t>Главным направлением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при </a:t>
            </a:r>
            <a:r>
              <a:rPr lang="ru-RU" dirty="0" err="1" smtClean="0">
                <a:latin typeface="Times New Roman" panose="02020603050405020304" pitchFamily="18" charset="0"/>
                <a:cs typeface="Times New Roman" panose="02020603050405020304" pitchFamily="18" charset="0"/>
              </a:rPr>
              <a:t>церебропатии</a:t>
            </a:r>
            <a:r>
              <a:rPr lang="ru-RU" dirty="0" smtClean="0">
                <a:latin typeface="Times New Roman" panose="02020603050405020304" pitchFamily="18" charset="0"/>
                <a:cs typeface="Times New Roman" panose="02020603050405020304" pitchFamily="18" charset="0"/>
              </a:rPr>
              <a:t> является исправление нарушений поведения у ребенка. Это успешно достигается с помощью повышения социальной активности больного ребенка в семье, в школе, правильной организации его жизнедеятельности. Аффективная неустойчивость, выраженные колебания работоспособности, недостаточность операционально-технических характеристик психической деятельности, часто наблюдаемые у детей с </a:t>
            </a:r>
            <a:r>
              <a:rPr lang="ru-RU" dirty="0" err="1" smtClean="0">
                <a:latin typeface="Times New Roman" panose="02020603050405020304" pitchFamily="18" charset="0"/>
                <a:cs typeface="Times New Roman" panose="02020603050405020304" pitchFamily="18" charset="0"/>
              </a:rPr>
              <a:t>церебропатиями</a:t>
            </a:r>
            <a:r>
              <a:rPr lang="ru-RU" dirty="0" smtClean="0">
                <a:latin typeface="Times New Roman" panose="02020603050405020304" pitchFamily="18" charset="0"/>
                <a:cs typeface="Times New Roman" panose="02020603050405020304" pitchFamily="18" charset="0"/>
              </a:rPr>
              <a:t>, успешно корригируются в процессе разнообразных предметно-практических манипуляций ребенка. С этой целью ребенку можно предложить игры со строительным материалом (мозаики, конструкторы, </a:t>
            </a:r>
            <a:r>
              <a:rPr lang="ru-RU" dirty="0" err="1" smtClean="0">
                <a:latin typeface="Times New Roman" panose="02020603050405020304" pitchFamily="18" charset="0"/>
                <a:cs typeface="Times New Roman" panose="02020603050405020304" pitchFamily="18" charset="0"/>
              </a:rPr>
              <a:t>лего</a:t>
            </a:r>
            <a:r>
              <a:rPr lang="ru-RU" dirty="0" smtClean="0">
                <a:latin typeface="Times New Roman" panose="02020603050405020304" pitchFamily="18" charset="0"/>
                <a:cs typeface="Times New Roman" panose="02020603050405020304" pitchFamily="18" charset="0"/>
              </a:rPr>
              <a:t> и пр.). Целесообразно использовать также рисование, лепку, аппликации как </a:t>
            </a:r>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техники. Не менее важным направлением психологической коррекции является работа с родителями. Перед психологом стоит задача дать родителям объективную информацию об эмоционально-волевых особенностях их ребенка, помочь понять его проблемы. Например, мать 13-летнего Вадика обратилась к психологу по поводу нарушений поведения у сына: грубит, отказывается делать уроки, весь день закрывается в комнате, отказывается есть за общим столом, неопрятен. Мальчик наблюдается невропатологом в связи с перенесенной в возрасте 12-ти лет тяжелой черепно-мозговой травмой, консультировался у психолога в психолого-педагогическом центре. Психолог центра не обратил внимание на клинический статус мальчика и в своем заключении отметил, что у мальчика «возрастные ситуационные реакции в связи с неправильным воспитанием».</a:t>
            </a:r>
          </a:p>
          <a:p>
            <a:pPr algn="just"/>
            <a:r>
              <a:rPr lang="ru-RU" dirty="0" smtClean="0">
                <a:latin typeface="Times New Roman" panose="02020603050405020304" pitchFamily="18" charset="0"/>
                <a:cs typeface="Times New Roman" panose="02020603050405020304" pitchFamily="18" charset="0"/>
              </a:rPr>
              <a:t>В процессе психологического обследования выявлены неустойчивость внимания, трудности распределения и переключения, что проявляется также в большом количестве ошибок при письме. Ограниченный объем памяти в слухоречевой модальности, лабильность со стороны мыслительных процессов. Уровень обобщений, суждений в пределах возрастной нормы. Грубых нарушений в зрительно-пространственном анализе и синтезе не выявлено, однако при выполнении более сложных конструктивных проб отмечается соскальзывание на примитивные способы работы (метод проб и ошибок), отказ от выполнения заданий.</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7281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23360241"/>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Выявлены высокая степень </a:t>
            </a:r>
            <a:r>
              <a:rPr lang="ru-RU" dirty="0" err="1" smtClean="0">
                <a:latin typeface="Times New Roman" panose="02020603050405020304" pitchFamily="18" charset="0"/>
                <a:cs typeface="Times New Roman" panose="02020603050405020304" pitchFamily="18" charset="0"/>
              </a:rPr>
              <a:t>фрустрированности</a:t>
            </a:r>
            <a:r>
              <a:rPr lang="ru-RU" dirty="0" smtClean="0">
                <a:latin typeface="Times New Roman" panose="02020603050405020304" pitchFamily="18" charset="0"/>
                <a:cs typeface="Times New Roman" panose="02020603050405020304" pitchFamily="18" charset="0"/>
              </a:rPr>
              <a:t>, эмоциональная нестабильность, тревожная самооценка. Мать воспитывает сына одна, воспитание по типу высокой </a:t>
            </a:r>
            <a:r>
              <a:rPr lang="ru-RU" dirty="0" err="1" smtClean="0">
                <a:latin typeface="Times New Roman" panose="02020603050405020304" pitchFamily="18" charset="0"/>
                <a:cs typeface="Times New Roman" panose="02020603050405020304" pitchFamily="18" charset="0"/>
              </a:rPr>
              <a:t>гиперпротекции</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Свои аффективные реакции мальчик объясняет конфликтом с матерью, нежеланием ей постоянно подчиняться, зависеть от нее.</a:t>
            </a:r>
          </a:p>
          <a:p>
            <a:pPr algn="just"/>
            <a:r>
              <a:rPr lang="ru-RU" dirty="0" smtClean="0">
                <a:latin typeface="Times New Roman" panose="02020603050405020304" pitchFamily="18" charset="0"/>
                <a:cs typeface="Times New Roman" panose="02020603050405020304" pitchFamily="18" charset="0"/>
              </a:rPr>
              <a:t>Анализ показал, что такое поведение раньше не наблюдалось, а стало проявляться через два месяца после травмы.</a:t>
            </a:r>
          </a:p>
          <a:p>
            <a:pPr algn="just"/>
            <a:r>
              <a:rPr lang="ru-RU" dirty="0" smtClean="0">
                <a:latin typeface="Times New Roman" panose="02020603050405020304" pitchFamily="18" charset="0"/>
                <a:cs typeface="Times New Roman" panose="02020603050405020304" pitchFamily="18" charset="0"/>
              </a:rPr>
              <a:t>По рекомендации психолога мальчик повторно был консультирован невропатологом и госпитализирован в нейрохирургическое отделение по поводу обширной посттравматической кисты головного мозга.</a:t>
            </a:r>
          </a:p>
          <a:p>
            <a:pPr algn="just"/>
            <a:r>
              <a:rPr lang="ru-RU" dirty="0" smtClean="0">
                <a:latin typeface="Times New Roman" panose="02020603050405020304" pitchFamily="18" charset="0"/>
                <a:cs typeface="Times New Roman" panose="02020603050405020304" pitchFamily="18" charset="0"/>
              </a:rPr>
              <a:t>В процессе психологического консультирования психолог обратил внимание матери на </a:t>
            </a:r>
            <a:r>
              <a:rPr lang="ru-RU" dirty="0" err="1" smtClean="0">
                <a:latin typeface="Times New Roman" panose="02020603050405020304" pitchFamily="18" charset="0"/>
                <a:cs typeface="Times New Roman" panose="02020603050405020304" pitchFamily="18" charset="0"/>
              </a:rPr>
              <a:t>неконструктивность</a:t>
            </a:r>
            <a:r>
              <a:rPr lang="ru-RU" dirty="0" smtClean="0">
                <a:latin typeface="Times New Roman" panose="02020603050405020304" pitchFamily="18" charset="0"/>
                <a:cs typeface="Times New Roman" panose="02020603050405020304" pitchFamily="18" charset="0"/>
              </a:rPr>
              <a:t> ее общения с ребенком, рассказал об особенностях развития психики у детей с посттравматическим синдромом. В период пребывания мальчика в больнице мать посещала занятия с психологом с целью оптимизации общения с ребенком, разработки</a:t>
            </a:r>
          </a:p>
          <a:p>
            <a:pPr algn="just"/>
            <a:r>
              <a:rPr lang="ru-RU" dirty="0" smtClean="0">
                <a:latin typeface="Times New Roman" panose="02020603050405020304" pitchFamily="18" charset="0"/>
                <a:cs typeface="Times New Roman" panose="02020603050405020304" pitchFamily="18" charset="0"/>
              </a:rPr>
              <a:t>адекватных педагогических средств.</a:t>
            </a:r>
          </a:p>
          <a:p>
            <a:pPr algn="just"/>
            <a:r>
              <a:rPr lang="ru-RU" dirty="0" smtClean="0">
                <a:latin typeface="Times New Roman" panose="02020603050405020304" pitchFamily="18" charset="0"/>
                <a:cs typeface="Times New Roman" panose="02020603050405020304" pitchFamily="18" charset="0"/>
              </a:rPr>
              <a:t>Психологическая коррекция детей и подростков с приобретенным слабоумием должна быть построена с учетом специфики дефекта. После перенесенного повреждения или заболевания у детей на этой стадии наблюдается грубое нарушение регуляции деятельности, изменение </a:t>
            </a:r>
            <a:r>
              <a:rPr lang="ru-RU" dirty="0" err="1" smtClean="0">
                <a:latin typeface="Times New Roman" panose="02020603050405020304" pitchFamily="18" charset="0"/>
                <a:cs typeface="Times New Roman" panose="02020603050405020304" pitchFamily="18" charset="0"/>
              </a:rPr>
              <a:t>операциональной</a:t>
            </a:r>
            <a:r>
              <a:rPr lang="ru-RU" dirty="0" smtClean="0">
                <a:latin typeface="Times New Roman" panose="02020603050405020304" pitchFamily="18" charset="0"/>
                <a:cs typeface="Times New Roman" panose="02020603050405020304" pitchFamily="18" charset="0"/>
              </a:rPr>
              <a:t> стороны деятельности, распад отдельных, сформированных до заболевания высших психических функций. Все это часто проявляется на фоне выраженной эмоциональной инертности, вялости, апатии или, наоборот, на фоне эмоциональной расторможенности. В связи с этим </a:t>
            </a:r>
            <a:r>
              <a:rPr lang="ru-RU" dirty="0" err="1" smtClean="0">
                <a:latin typeface="Times New Roman" panose="02020603050405020304" pitchFamily="18" charset="0"/>
                <a:cs typeface="Times New Roman" panose="02020603050405020304" pitchFamily="18" charset="0"/>
              </a:rPr>
              <a:t>психокоррекционная</a:t>
            </a:r>
            <a:r>
              <a:rPr lang="ru-RU" dirty="0" smtClean="0">
                <a:latin typeface="Times New Roman" panose="02020603050405020304" pitchFamily="18" charset="0"/>
                <a:cs typeface="Times New Roman" panose="02020603050405020304" pitchFamily="18" charset="0"/>
              </a:rPr>
              <a:t> работа должна проводиться в двух направлениях:</a:t>
            </a:r>
          </a:p>
          <a:p>
            <a:pPr algn="just"/>
            <a:r>
              <a:rPr lang="ru-RU" dirty="0" smtClean="0">
                <a:latin typeface="Times New Roman" panose="02020603050405020304" pitchFamily="18" charset="0"/>
                <a:cs typeface="Times New Roman" panose="02020603050405020304" pitchFamily="18" charset="0"/>
              </a:rPr>
              <a:t>Первое – правильная организация жизнедеятельности ребенка в семье или в специальном учреждении.</a:t>
            </a:r>
          </a:p>
          <a:p>
            <a:pPr algn="just"/>
            <a:r>
              <a:rPr lang="ru-RU" dirty="0" smtClean="0">
                <a:latin typeface="Times New Roman" panose="02020603050405020304" pitchFamily="18" charset="0"/>
                <a:cs typeface="Times New Roman" panose="02020603050405020304" pitchFamily="18" charset="0"/>
              </a:rPr>
              <a:t>Второе – это обучение ребенка доступным ему видам деятельности (онтогенетическая ориентация </a:t>
            </a:r>
            <a:r>
              <a:rPr lang="ru-RU" dirty="0" err="1" smtClean="0">
                <a:latin typeface="Times New Roman" panose="02020603050405020304" pitchFamily="18" charset="0"/>
                <a:cs typeface="Times New Roman" panose="02020603050405020304" pitchFamily="18" charset="0"/>
              </a:rPr>
              <a:t>психокоррекционного</a:t>
            </a:r>
            <a:r>
              <a:rPr lang="ru-RU" dirty="0" smtClean="0">
                <a:latin typeface="Times New Roman" panose="02020603050405020304" pitchFamily="18" charset="0"/>
                <a:cs typeface="Times New Roman" panose="02020603050405020304" pitchFamily="18" charset="0"/>
              </a:rPr>
              <a:t> процесса).</a:t>
            </a:r>
          </a:p>
          <a:p>
            <a:pPr algn="just"/>
            <a:r>
              <a:rPr lang="ru-RU" dirty="0" smtClean="0">
                <a:latin typeface="Times New Roman" panose="02020603050405020304" pitchFamily="18" charset="0"/>
                <a:cs typeface="Times New Roman" panose="02020603050405020304" pitchFamily="18" charset="0"/>
              </a:rPr>
              <a:t>В рамках первого направления необходима целенаправленная работа с родителями. Перед психологом стоит задача смягчить тот эмоциональный дискомфорт, который испытывают родители в связи с тяжелой болезнью ребенка. Это достигается следующими приемами:</a:t>
            </a:r>
          </a:p>
          <a:p>
            <a:pPr algn="just"/>
            <a:r>
              <a:rPr lang="ru-RU" dirty="0" smtClean="0">
                <a:latin typeface="Times New Roman" panose="02020603050405020304" pitchFamily="18" charset="0"/>
                <a:cs typeface="Times New Roman" panose="02020603050405020304" pitchFamily="18" charset="0"/>
              </a:rPr>
              <a:t>– организация родительских ассоциаций и клубов с целью оказания взаимной поддержки родителям тяжело больных детей;</a:t>
            </a:r>
          </a:p>
          <a:p>
            <a:pPr algn="just"/>
            <a:r>
              <a:rPr lang="ru-RU" dirty="0" smtClean="0">
                <a:latin typeface="Times New Roman" panose="02020603050405020304" pitchFamily="18" charset="0"/>
                <a:cs typeface="Times New Roman" panose="02020603050405020304" pitchFamily="18" charset="0"/>
              </a:rPr>
              <a:t>– психотерапевтическая работа с родителями, особенно с отцами больных детей;</a:t>
            </a:r>
          </a:p>
          <a:p>
            <a:pPr algn="just"/>
            <a:r>
              <a:rPr lang="ru-RU" dirty="0" smtClean="0">
                <a:latin typeface="Times New Roman" panose="02020603050405020304" pitchFamily="18" charset="0"/>
                <a:cs typeface="Times New Roman" panose="02020603050405020304" pitchFamily="18" charset="0"/>
              </a:rPr>
              <a:t>– активное включение родителей в процесс психологической коррекции и</a:t>
            </a:r>
          </a:p>
          <a:p>
            <a:pPr algn="just"/>
            <a:r>
              <a:rPr lang="ru-RU" dirty="0" smtClean="0">
                <a:latin typeface="Times New Roman" panose="02020603050405020304" pitchFamily="18" charset="0"/>
                <a:cs typeface="Times New Roman" panose="02020603050405020304" pitchFamily="18" charset="0"/>
              </a:rPr>
              <a:t>диагностики. Присутствуя на занятиях, родители сами видят и оценивают потенциальные</a:t>
            </a:r>
          </a:p>
          <a:p>
            <a:pPr algn="just"/>
            <a:r>
              <a:rPr lang="ru-RU" dirty="0" smtClean="0">
                <a:latin typeface="Times New Roman" panose="02020603050405020304" pitchFamily="18" charset="0"/>
                <a:cs typeface="Times New Roman" panose="02020603050405020304" pitchFamily="18" charset="0"/>
              </a:rPr>
              <a:t>возможности ребенка, что способствует более адекватному восприятию проблем и</a:t>
            </a:r>
          </a:p>
          <a:p>
            <a:pPr algn="just"/>
            <a:r>
              <a:rPr lang="ru-RU" dirty="0" smtClean="0">
                <a:latin typeface="Times New Roman" panose="02020603050405020304" pitchFamily="18" charset="0"/>
                <a:cs typeface="Times New Roman" panose="02020603050405020304" pitchFamily="18" charset="0"/>
              </a:rPr>
              <a:t>перспектив его дальнейшего психического развития.</a:t>
            </a:r>
          </a:p>
          <a:p>
            <a:pPr algn="just"/>
            <a:r>
              <a:rPr lang="ru-RU" dirty="0" smtClean="0">
                <a:latin typeface="Times New Roman" panose="02020603050405020304" pitchFamily="18" charset="0"/>
                <a:cs typeface="Times New Roman" panose="02020603050405020304" pitchFamily="18" charset="0"/>
              </a:rPr>
              <a:t>Второе направление психологической коррекции содержит следующие задачи:</a:t>
            </a:r>
          </a:p>
          <a:p>
            <a:pPr algn="just"/>
            <a:r>
              <a:rPr lang="ru-RU" dirty="0" smtClean="0">
                <a:latin typeface="Times New Roman" panose="02020603050405020304" pitchFamily="18" charset="0"/>
                <a:cs typeface="Times New Roman" panose="02020603050405020304" pitchFamily="18" charset="0"/>
              </a:rPr>
              <a:t>– обучение ребенка доступным видам предметно-практической деятельности;</a:t>
            </a:r>
          </a:p>
          <a:p>
            <a:pPr algn="just"/>
            <a:r>
              <a:rPr lang="ru-RU" dirty="0" smtClean="0">
                <a:latin typeface="Times New Roman" panose="02020603050405020304" pitchFamily="18" charset="0"/>
                <a:cs typeface="Times New Roman" panose="02020603050405020304" pitchFamily="18" charset="0"/>
              </a:rPr>
              <a:t>– формирование навыков самообслуживания;</a:t>
            </a:r>
          </a:p>
          <a:p>
            <a:pPr algn="just"/>
            <a:r>
              <a:rPr lang="ru-RU" dirty="0" smtClean="0">
                <a:latin typeface="Times New Roman" panose="02020603050405020304" pitchFamily="18" charset="0"/>
                <a:cs typeface="Times New Roman" panose="02020603050405020304" pitchFamily="18" charset="0"/>
              </a:rPr>
              <a:t>– формирование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поведения и навыков общения.</a:t>
            </a:r>
          </a:p>
          <a:p>
            <a:pPr algn="just"/>
            <a:r>
              <a:rPr lang="ru-RU" dirty="0" smtClean="0">
                <a:latin typeface="Times New Roman" panose="02020603050405020304" pitchFamily="18" charset="0"/>
                <a:cs typeface="Times New Roman" panose="02020603050405020304" pitchFamily="18" charset="0"/>
              </a:rPr>
              <a:t>Для реализации этих задач целесообразно использовать специальные методы,</a:t>
            </a:r>
          </a:p>
          <a:p>
            <a:pPr algn="just"/>
            <a:r>
              <a:rPr lang="ru-RU" dirty="0" smtClean="0">
                <a:latin typeface="Times New Roman" panose="02020603050405020304" pitchFamily="18" charset="0"/>
                <a:cs typeface="Times New Roman" panose="02020603050405020304" pitchFamily="18" charset="0"/>
              </a:rPr>
              <a:t>разработанные М.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М., 1986; 2000).</a:t>
            </a:r>
          </a:p>
          <a:p>
            <a:pPr algn="just"/>
            <a:r>
              <a:rPr lang="ru-RU" dirty="0" smtClean="0">
                <a:latin typeface="Times New Roman" panose="02020603050405020304" pitchFamily="18" charset="0"/>
                <a:cs typeface="Times New Roman" panose="02020603050405020304" pitchFamily="18" charset="0"/>
              </a:rPr>
              <a:t>Концепция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в целом построена на представлении об определяющей роли</a:t>
            </a:r>
          </a:p>
          <a:p>
            <a:pPr algn="just"/>
            <a:r>
              <a:rPr lang="ru-RU" dirty="0" smtClean="0">
                <a:latin typeface="Times New Roman" panose="02020603050405020304" pitchFamily="18" charset="0"/>
                <a:cs typeface="Times New Roman" panose="02020603050405020304" pitchFamily="18" charset="0"/>
              </a:rPr>
              <a:t>активной целенаправленной предметно-практической деятельности для развития психики</a:t>
            </a:r>
          </a:p>
          <a:p>
            <a:pPr algn="just"/>
            <a:r>
              <a:rPr lang="ru-RU" dirty="0" smtClean="0">
                <a:latin typeface="Times New Roman" panose="02020603050405020304" pitchFamily="18" charset="0"/>
                <a:cs typeface="Times New Roman" panose="02020603050405020304" pitchFamily="18" charset="0"/>
              </a:rPr>
              <a:t>детей с нарушениями в развитии. Разработанный автором методический материал пользуется</a:t>
            </a:r>
          </a:p>
          <a:p>
            <a:pPr algn="just"/>
            <a:r>
              <a:rPr lang="ru-RU" dirty="0" smtClean="0">
                <a:latin typeface="Times New Roman" panose="02020603050405020304" pitchFamily="18" charset="0"/>
                <a:cs typeface="Times New Roman" panose="02020603050405020304" pitchFamily="18" charset="0"/>
              </a:rPr>
              <a:t>огромной популярностью в лечебной педагогике.</a:t>
            </a:r>
          </a:p>
          <a:p>
            <a:pPr algn="just"/>
            <a:r>
              <a:rPr lang="ru-RU" dirty="0" smtClean="0">
                <a:latin typeface="Times New Roman" panose="02020603050405020304" pitchFamily="18" charset="0"/>
                <a:cs typeface="Times New Roman" panose="02020603050405020304" pitchFamily="18" charset="0"/>
              </a:rPr>
              <a:t>Суть метода М.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заключается в том, что ребенок всегда сам выбирает из</a:t>
            </a:r>
          </a:p>
          <a:p>
            <a:pPr algn="just"/>
            <a:r>
              <a:rPr lang="ru-RU" dirty="0" smtClean="0">
                <a:latin typeface="Times New Roman" panose="02020603050405020304" pitchFamily="18" charset="0"/>
                <a:cs typeface="Times New Roman" panose="02020603050405020304" pitchFamily="18" charset="0"/>
              </a:rPr>
              <a:t>набора дидактического материала тот, который удовлетворяет актуальную потребность</a:t>
            </a:r>
          </a:p>
          <a:p>
            <a:pPr algn="just"/>
            <a:r>
              <a:rPr lang="ru-RU" dirty="0" smtClean="0">
                <a:latin typeface="Times New Roman" panose="02020603050405020304" pitchFamily="18" charset="0"/>
                <a:cs typeface="Times New Roman" panose="02020603050405020304" pitchFamily="18" charset="0"/>
              </a:rPr>
              <a:t>развития. Практика свободного выбора способствует формированию самостоятельности и</a:t>
            </a:r>
          </a:p>
          <a:p>
            <a:pPr algn="just"/>
            <a:r>
              <a:rPr lang="ru-RU" dirty="0" smtClean="0">
                <a:latin typeface="Times New Roman" panose="02020603050405020304" pitchFamily="18" charset="0"/>
                <a:cs typeface="Times New Roman" panose="02020603050405020304" pitchFamily="18" charset="0"/>
              </a:rPr>
              <a:t>инициативы у ребенка. Методической основой для использования дидактического набора М.</a:t>
            </a:r>
          </a:p>
          <a:p>
            <a:pPr algn="just"/>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в </a:t>
            </a:r>
            <a:r>
              <a:rPr lang="ru-RU" dirty="0" err="1" smtClean="0">
                <a:latin typeface="Times New Roman" panose="02020603050405020304" pitchFamily="18" charset="0"/>
                <a:cs typeface="Times New Roman" panose="02020603050405020304" pitchFamily="18" charset="0"/>
              </a:rPr>
              <a:t>психокоррекционной</a:t>
            </a:r>
            <a:r>
              <a:rPr lang="ru-RU" dirty="0" smtClean="0">
                <a:latin typeface="Times New Roman" panose="02020603050405020304" pitchFamily="18" charset="0"/>
                <a:cs typeface="Times New Roman" panose="02020603050405020304" pitchFamily="18" charset="0"/>
              </a:rPr>
              <a:t> работе с детьми являются ее направленность на</a:t>
            </a:r>
          </a:p>
          <a:p>
            <a:pPr algn="just"/>
            <a:r>
              <a:rPr lang="ru-RU" dirty="0" smtClean="0">
                <a:latin typeface="Times New Roman" panose="02020603050405020304" pitchFamily="18" charset="0"/>
                <a:cs typeface="Times New Roman" panose="02020603050405020304" pitchFamily="18" charset="0"/>
              </a:rPr>
              <a:t>качественное развитие психических функций. Занятия проводятся индивидуально или в</a:t>
            </a:r>
          </a:p>
          <a:p>
            <a:pPr algn="just"/>
            <a:r>
              <a:rPr lang="ru-RU" dirty="0" smtClean="0">
                <a:latin typeface="Times New Roman" panose="02020603050405020304" pitchFamily="18" charset="0"/>
                <a:cs typeface="Times New Roman" panose="02020603050405020304" pitchFamily="18" charset="0"/>
              </a:rPr>
              <a:t>небольшой группе детей. Время занятий колеблется от 30 до 60 минут. Отношения между</a:t>
            </a:r>
          </a:p>
          <a:p>
            <a:pPr algn="just"/>
            <a:r>
              <a:rPr lang="ru-RU" dirty="0" smtClean="0">
                <a:latin typeface="Times New Roman" panose="02020603050405020304" pitchFamily="18" charset="0"/>
                <a:cs typeface="Times New Roman" panose="02020603050405020304" pitchFamily="18" charset="0"/>
              </a:rPr>
              <a:t>психологом и ребенком регулируются следующими положениями:</a:t>
            </a:r>
          </a:p>
          <a:p>
            <a:pPr algn="just"/>
            <a:r>
              <a:rPr lang="ru-RU" dirty="0" smtClean="0">
                <a:latin typeface="Times New Roman" panose="02020603050405020304" pitchFamily="18" charset="0"/>
                <a:cs typeface="Times New Roman" panose="02020603050405020304" pitchFamily="18" charset="0"/>
              </a:rPr>
              <a:t>1. Ребенок стимулируется к активной самостоятельной работе с помощью</a:t>
            </a:r>
          </a:p>
          <a:p>
            <a:pPr algn="just"/>
            <a:r>
              <a:rPr lang="ru-RU" dirty="0" smtClean="0">
                <a:latin typeface="Times New Roman" panose="02020603050405020304" pitchFamily="18" charset="0"/>
                <a:cs typeface="Times New Roman" panose="02020603050405020304" pitchFamily="18" charset="0"/>
              </a:rPr>
              <a:t>специальных подготовительных упражнений.</a:t>
            </a:r>
          </a:p>
          <a:p>
            <a:pPr algn="just"/>
            <a:r>
              <a:rPr lang="ru-RU" dirty="0" smtClean="0">
                <a:latin typeface="Times New Roman" panose="02020603050405020304" pitchFamily="18" charset="0"/>
                <a:cs typeface="Times New Roman" panose="02020603050405020304" pitchFamily="18" charset="0"/>
              </a:rPr>
              <a:t>2. Психолог предоставляет ребенку свободу выбора материала для работы.</a:t>
            </a:r>
          </a:p>
          <a:p>
            <a:pPr algn="just"/>
            <a:r>
              <a:rPr lang="ru-RU" dirty="0" smtClean="0">
                <a:latin typeface="Times New Roman" panose="02020603050405020304" pitchFamily="18" charset="0"/>
                <a:cs typeface="Times New Roman" panose="02020603050405020304" pitchFamily="18" charset="0"/>
              </a:rPr>
              <a:t>3. Выполнению заданий в случае, если ребенок не знаком с работой, предшествует</a:t>
            </a:r>
          </a:p>
          <a:p>
            <a:pPr algn="just"/>
            <a:r>
              <a:rPr lang="ru-RU" dirty="0" smtClean="0">
                <a:latin typeface="Times New Roman" panose="02020603050405020304" pitchFamily="18" charset="0"/>
                <a:cs typeface="Times New Roman" panose="02020603050405020304" pitchFamily="18" charset="0"/>
              </a:rPr>
              <a:t>демонстрация. Психолог выполняет задание, показывает ребенку возможность контроля над</a:t>
            </a:r>
          </a:p>
          <a:p>
            <a:pPr algn="just"/>
            <a:r>
              <a:rPr lang="ru-RU" dirty="0" smtClean="0">
                <a:latin typeface="Times New Roman" panose="02020603050405020304" pitchFamily="18" charset="0"/>
                <a:cs typeface="Times New Roman" panose="02020603050405020304" pitchFamily="18" charset="0"/>
              </a:rPr>
              <a:t>ошибками и исправления их.</a:t>
            </a:r>
          </a:p>
          <a:p>
            <a:pPr algn="just"/>
            <a:r>
              <a:rPr lang="ru-RU" dirty="0" smtClean="0">
                <a:latin typeface="Times New Roman" panose="02020603050405020304" pitchFamily="18" charset="0"/>
                <a:cs typeface="Times New Roman" panose="02020603050405020304" pitchFamily="18" charset="0"/>
              </a:rPr>
              <a:t>101</a:t>
            </a:r>
          </a:p>
          <a:p>
            <a:pPr algn="just"/>
            <a:r>
              <a:rPr lang="ru-RU" dirty="0" smtClean="0">
                <a:latin typeface="Times New Roman" panose="02020603050405020304" pitchFamily="18" charset="0"/>
                <a:cs typeface="Times New Roman" panose="02020603050405020304" pitchFamily="18" charset="0"/>
              </a:rPr>
              <a:t>4. Во время демонстрации психолог не должен тормозить активность ребенка, и если</a:t>
            </a:r>
          </a:p>
          <a:p>
            <a:pPr algn="just"/>
            <a:r>
              <a:rPr lang="ru-RU" dirty="0" smtClean="0">
                <a:latin typeface="Times New Roman" panose="02020603050405020304" pitchFamily="18" charset="0"/>
                <a:cs typeface="Times New Roman" panose="02020603050405020304" pitchFamily="18" charset="0"/>
              </a:rPr>
              <a:t>он активен и желает выполнить задание сам, то необходимо помочь ему.</a:t>
            </a:r>
          </a:p>
          <a:p>
            <a:pPr algn="just"/>
            <a:r>
              <a:rPr lang="ru-RU" dirty="0" smtClean="0">
                <a:latin typeface="Times New Roman" panose="02020603050405020304" pitchFamily="18" charset="0"/>
                <a:cs typeface="Times New Roman" panose="02020603050405020304" pitchFamily="18" charset="0"/>
              </a:rPr>
              <a:t>5. Во время работы с материалом позиция психолога сводится к активному</a:t>
            </a:r>
          </a:p>
          <a:p>
            <a:pPr algn="just"/>
            <a:r>
              <a:rPr lang="ru-RU" dirty="0" smtClean="0">
                <a:latin typeface="Times New Roman" panose="02020603050405020304" pitchFamily="18" charset="0"/>
                <a:cs typeface="Times New Roman" panose="02020603050405020304" pitchFamily="18" charset="0"/>
              </a:rPr>
              <a:t>наблюдению.</a:t>
            </a:r>
          </a:p>
          <a:p>
            <a:pPr algn="just"/>
            <a:r>
              <a:rPr lang="ru-RU" dirty="0" smtClean="0">
                <a:latin typeface="Times New Roman" panose="02020603050405020304" pitchFamily="18" charset="0"/>
                <a:cs typeface="Times New Roman" panose="02020603050405020304" pitchFamily="18" charset="0"/>
              </a:rPr>
              <a:t>6. Темп работы и время, необходимое для выполнения упражнений, индивидуальны</a:t>
            </a:r>
          </a:p>
          <a:p>
            <a:pPr algn="just"/>
            <a:r>
              <a:rPr lang="ru-RU" dirty="0" smtClean="0">
                <a:latin typeface="Times New Roman" panose="02020603050405020304" pitchFamily="18" charset="0"/>
                <a:cs typeface="Times New Roman" panose="02020603050405020304" pitchFamily="18" charset="0"/>
              </a:rPr>
              <a:t>для каждого ребенка.</a:t>
            </a:r>
          </a:p>
          <a:p>
            <a:pPr algn="just"/>
            <a:r>
              <a:rPr lang="ru-RU" dirty="0" smtClean="0">
                <a:latin typeface="Times New Roman" panose="02020603050405020304" pitchFamily="18" charset="0"/>
                <a:cs typeface="Times New Roman" panose="02020603050405020304" pitchFamily="18" charset="0"/>
              </a:rPr>
              <a:t>7. Если ребенок во время выполнения задания допускает ошибки, они не</a:t>
            </a:r>
          </a:p>
          <a:p>
            <a:pPr algn="just"/>
            <a:r>
              <a:rPr lang="ru-RU" dirty="0" smtClean="0">
                <a:latin typeface="Times New Roman" panose="02020603050405020304" pitchFamily="18" charset="0"/>
                <a:cs typeface="Times New Roman" panose="02020603050405020304" pitchFamily="18" charset="0"/>
              </a:rPr>
              <a:t>исправляются психологом. Можно привлечь внимание ребенка к ошибке, чтобы он мог</a:t>
            </a:r>
          </a:p>
          <a:p>
            <a:pPr algn="just"/>
            <a:r>
              <a:rPr lang="ru-RU" dirty="0" smtClean="0">
                <a:latin typeface="Times New Roman" panose="02020603050405020304" pitchFamily="18" charset="0"/>
                <a:cs typeface="Times New Roman" panose="02020603050405020304" pitchFamily="18" charset="0"/>
              </a:rPr>
              <a:t>исправить ее самостоятельно.</a:t>
            </a:r>
          </a:p>
          <a:p>
            <a:pPr algn="just"/>
            <a:r>
              <a:rPr lang="ru-RU" dirty="0" smtClean="0">
                <a:latin typeface="Times New Roman" panose="02020603050405020304" pitchFamily="18" charset="0"/>
                <a:cs typeface="Times New Roman" panose="02020603050405020304" pitchFamily="18" charset="0"/>
              </a:rPr>
              <a:t>8. По окончании работы ребенок самостоятельно определяет, будет ли он повторять</a:t>
            </a:r>
          </a:p>
          <a:p>
            <a:pPr algn="just"/>
            <a:r>
              <a:rPr lang="ru-RU" dirty="0" smtClean="0">
                <a:latin typeface="Times New Roman" panose="02020603050405020304" pitchFamily="18" charset="0"/>
                <a:cs typeface="Times New Roman" panose="02020603050405020304" pitchFamily="18" charset="0"/>
              </a:rPr>
              <a:t>упражнение или начнет выполнять новое.</a:t>
            </a:r>
          </a:p>
          <a:p>
            <a:pPr algn="just"/>
            <a:r>
              <a:rPr lang="ru-RU" dirty="0" smtClean="0">
                <a:latin typeface="Times New Roman" panose="02020603050405020304" pitchFamily="18" charset="0"/>
                <a:cs typeface="Times New Roman" panose="02020603050405020304" pitchFamily="18" charset="0"/>
              </a:rPr>
              <a:t>Выделяются следующие требования к коррекционным упражнениям:</a:t>
            </a:r>
          </a:p>
          <a:p>
            <a:pPr algn="just"/>
            <a:r>
              <a:rPr lang="ru-RU" dirty="0" smtClean="0">
                <a:latin typeface="Times New Roman" panose="02020603050405020304" pitchFamily="18" charset="0"/>
                <a:cs typeface="Times New Roman" panose="02020603050405020304" pitchFamily="18" charset="0"/>
              </a:rPr>
              <a:t>1. Упражнения должны иметь связь с реальной деятельностью, иметь осознаваемую</a:t>
            </a:r>
          </a:p>
          <a:p>
            <a:pPr algn="just"/>
            <a:r>
              <a:rPr lang="ru-RU" dirty="0" smtClean="0">
                <a:latin typeface="Times New Roman" panose="02020603050405020304" pitchFamily="18" charset="0"/>
                <a:cs typeface="Times New Roman" panose="02020603050405020304" pitchFamily="18" charset="0"/>
              </a:rPr>
              <a:t>ребенком цель.</a:t>
            </a:r>
          </a:p>
          <a:p>
            <a:pPr algn="just"/>
            <a:r>
              <a:rPr lang="ru-RU" dirty="0" smtClean="0">
                <a:latin typeface="Times New Roman" panose="02020603050405020304" pitchFamily="18" charset="0"/>
                <a:cs typeface="Times New Roman" panose="02020603050405020304" pitchFamily="18" charset="0"/>
              </a:rPr>
              <a:t>2. Упражнения должны предъявляться с постепенно возрастающей сложностью.</a:t>
            </a:r>
          </a:p>
          <a:p>
            <a:pPr algn="just"/>
            <a:r>
              <a:rPr lang="ru-RU" dirty="0" smtClean="0">
                <a:latin typeface="Times New Roman" panose="02020603050405020304" pitchFamily="18" charset="0"/>
                <a:cs typeface="Times New Roman" panose="02020603050405020304" pitchFamily="18" charset="0"/>
              </a:rPr>
              <a:t>3. Начальные упражнения по развитию сенсорных и элементарных практических</a:t>
            </a:r>
          </a:p>
          <a:p>
            <a:pPr algn="just"/>
            <a:r>
              <a:rPr lang="ru-RU" dirty="0" smtClean="0">
                <a:latin typeface="Times New Roman" panose="02020603050405020304" pitchFamily="18" charset="0"/>
                <a:cs typeface="Times New Roman" panose="02020603050405020304" pitchFamily="18" charset="0"/>
              </a:rPr>
              <a:t>навыков должны содержать возможность «механического контроля» допускаемых ошибок.</a:t>
            </a:r>
          </a:p>
          <a:p>
            <a:pPr algn="just"/>
            <a:r>
              <a:rPr lang="ru-RU" dirty="0" smtClean="0">
                <a:latin typeface="Times New Roman" panose="02020603050405020304" pitchFamily="18" charset="0"/>
                <a:cs typeface="Times New Roman" panose="02020603050405020304" pitchFamily="18" charset="0"/>
              </a:rPr>
              <a:t>4. Материал для упражнений должен быть привлекательным для ребенка, иметь</a:t>
            </a:r>
          </a:p>
          <a:p>
            <a:pPr algn="just"/>
            <a:r>
              <a:rPr lang="ru-RU" dirty="0" smtClean="0">
                <a:latin typeface="Times New Roman" panose="02020603050405020304" pitchFamily="18" charset="0"/>
                <a:cs typeface="Times New Roman" panose="02020603050405020304" pitchFamily="18" charset="0"/>
              </a:rPr>
              <a:t>цветовую кодировку.</a:t>
            </a:r>
          </a:p>
          <a:p>
            <a:pPr algn="just"/>
            <a:r>
              <a:rPr lang="ru-RU" dirty="0" smtClean="0">
                <a:latin typeface="Times New Roman" panose="02020603050405020304" pitchFamily="18" charset="0"/>
                <a:cs typeface="Times New Roman" panose="02020603050405020304" pitchFamily="18" charset="0"/>
              </a:rPr>
              <a:t>Опыт нашей работы показал высокую эффективность занятий по системе </a:t>
            </a:r>
            <a:r>
              <a:rPr lang="ru-RU" dirty="0" err="1" smtClean="0">
                <a:latin typeface="Times New Roman" panose="02020603050405020304" pitchFamily="18" charset="0"/>
                <a:cs typeface="Times New Roman" panose="02020603050405020304" pitchFamily="18" charset="0"/>
              </a:rPr>
              <a:t>Монтессори</a:t>
            </a:r>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с детьми с тяжелыми формами интеллектуальных нарушений. </a:t>
            </a:r>
            <a:r>
              <a:rPr lang="ru-RU" dirty="0" err="1" smtClean="0">
                <a:latin typeface="Times New Roman" panose="02020603050405020304" pitchFamily="18" charset="0"/>
                <a:cs typeface="Times New Roman" panose="02020603050405020304" pitchFamily="18" charset="0"/>
              </a:rPr>
              <a:t>Психокоррекционная</a:t>
            </a:r>
            <a:r>
              <a:rPr lang="ru-RU" dirty="0" smtClean="0">
                <a:latin typeface="Times New Roman" panose="02020603050405020304" pitchFamily="18" charset="0"/>
                <a:cs typeface="Times New Roman" panose="02020603050405020304" pitchFamily="18" charset="0"/>
              </a:rPr>
              <a:t> работа</a:t>
            </a:r>
          </a:p>
          <a:p>
            <a:pPr algn="just"/>
            <a:r>
              <a:rPr lang="ru-RU" dirty="0" smtClean="0">
                <a:latin typeface="Times New Roman" panose="02020603050405020304" pitchFamily="18" charset="0"/>
                <a:cs typeface="Times New Roman" panose="02020603050405020304" pitchFamily="18" charset="0"/>
              </a:rPr>
              <a:t>должна проводиться в тесном контакте с логопедом и педагогом-дефектологом.</a:t>
            </a:r>
          </a:p>
          <a:p>
            <a:pPr algn="just"/>
            <a:r>
              <a:rPr lang="ru-RU" dirty="0" smtClean="0">
                <a:latin typeface="Times New Roman" panose="02020603050405020304" pitchFamily="18" charset="0"/>
                <a:cs typeface="Times New Roman" panose="02020603050405020304" pitchFamily="18" charset="0"/>
              </a:rPr>
              <a:t>Учитывая разнообразие и тяжесть клинических проявлений у детей с поврежденным</a:t>
            </a:r>
          </a:p>
          <a:p>
            <a:pPr algn="just"/>
            <a:r>
              <a:rPr lang="ru-RU" dirty="0" smtClean="0">
                <a:latin typeface="Times New Roman" panose="02020603050405020304" pitchFamily="18" charset="0"/>
                <a:cs typeface="Times New Roman" panose="02020603050405020304" pitchFamily="18" charset="0"/>
              </a:rPr>
              <a:t>психическим развитием, выраженных в нарушениях эмоционально-волевой сферы,</a:t>
            </a:r>
          </a:p>
          <a:p>
            <a:pPr algn="just"/>
            <a:r>
              <a:rPr lang="ru-RU" dirty="0" smtClean="0">
                <a:latin typeface="Times New Roman" panose="02020603050405020304" pitchFamily="18" charset="0"/>
                <a:cs typeface="Times New Roman" panose="02020603050405020304" pitchFamily="18" charset="0"/>
              </a:rPr>
              <a:t>интеграции поведения, в сопутствующих синдромах (эпилептический, </a:t>
            </a:r>
            <a:r>
              <a:rPr lang="ru-RU" dirty="0" err="1" smtClean="0">
                <a:latin typeface="Times New Roman" panose="02020603050405020304" pitchFamily="18" charset="0"/>
                <a:cs typeface="Times New Roman" panose="02020603050405020304" pitchFamily="18" charset="0"/>
              </a:rPr>
              <a:t>гипердинамический</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апатоабулический и др.) дети должны обязательно наблюдаться невропатологом или</a:t>
            </a:r>
          </a:p>
          <a:p>
            <a:pPr algn="just"/>
            <a:r>
              <a:rPr lang="ru-RU" dirty="0" smtClean="0">
                <a:latin typeface="Times New Roman" panose="02020603050405020304" pitchFamily="18" charset="0"/>
                <a:cs typeface="Times New Roman" panose="02020603050405020304" pitchFamily="18" charset="0"/>
              </a:rPr>
              <a:t>психоневрологом. В связи с этим при составлении программы психологической коррекции</a:t>
            </a:r>
          </a:p>
          <a:p>
            <a:pPr algn="just"/>
            <a:r>
              <a:rPr lang="ru-RU" dirty="0" smtClean="0">
                <a:latin typeface="Times New Roman" panose="02020603050405020304" pitchFamily="18" charset="0"/>
                <a:cs typeface="Times New Roman" panose="02020603050405020304" pitchFamily="18" charset="0"/>
              </a:rPr>
              <a:t>психолог должен обязательно проконсультироваться с клиницистами.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2263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психотерапевтическая работа с родителями, особенно с отцами больных детей;</a:t>
            </a:r>
          </a:p>
          <a:p>
            <a:pPr algn="just"/>
            <a:r>
              <a:rPr lang="ru-RU" dirty="0" smtClean="0">
                <a:latin typeface="Times New Roman" panose="02020603050405020304" pitchFamily="18" charset="0"/>
                <a:cs typeface="Times New Roman" panose="02020603050405020304" pitchFamily="18" charset="0"/>
              </a:rPr>
              <a:t>– активное включение родителей в процесс психологической коррекции и диагностики. Присутствуя на занятиях, родители сами видят и оценивают потенциальные возможности ребенка, что способствует более адекватному восприятию проблем и перспектив его дальнейшего психического развития.</a:t>
            </a:r>
          </a:p>
          <a:p>
            <a:pPr algn="just"/>
            <a:r>
              <a:rPr lang="ru-RU" dirty="0" smtClean="0">
                <a:latin typeface="Times New Roman" panose="02020603050405020304" pitchFamily="18" charset="0"/>
                <a:cs typeface="Times New Roman" panose="02020603050405020304" pitchFamily="18" charset="0"/>
              </a:rPr>
              <a:t>Второе направление психологической коррекции содержит следующие задачи:</a:t>
            </a:r>
          </a:p>
          <a:p>
            <a:pPr algn="just"/>
            <a:r>
              <a:rPr lang="ru-RU" dirty="0" smtClean="0">
                <a:latin typeface="Times New Roman" panose="02020603050405020304" pitchFamily="18" charset="0"/>
                <a:cs typeface="Times New Roman" panose="02020603050405020304" pitchFamily="18" charset="0"/>
              </a:rPr>
              <a:t>– обучение ребенка доступным видам предметно-практической деятельности;</a:t>
            </a:r>
          </a:p>
          <a:p>
            <a:pPr algn="just"/>
            <a:r>
              <a:rPr lang="ru-RU" dirty="0" smtClean="0">
                <a:latin typeface="Times New Roman" panose="02020603050405020304" pitchFamily="18" charset="0"/>
                <a:cs typeface="Times New Roman" panose="02020603050405020304" pitchFamily="18" charset="0"/>
              </a:rPr>
              <a:t>– формирование навыков самообслуживания;</a:t>
            </a:r>
          </a:p>
          <a:p>
            <a:pPr algn="just"/>
            <a:r>
              <a:rPr lang="ru-RU" dirty="0" smtClean="0">
                <a:latin typeface="Times New Roman" panose="02020603050405020304" pitchFamily="18" charset="0"/>
                <a:cs typeface="Times New Roman" panose="02020603050405020304" pitchFamily="18" charset="0"/>
              </a:rPr>
              <a:t>– формирование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поведения и навыков общения.</a:t>
            </a:r>
          </a:p>
          <a:p>
            <a:pPr algn="just"/>
            <a:r>
              <a:rPr lang="ru-RU" dirty="0" smtClean="0">
                <a:latin typeface="Times New Roman" panose="02020603050405020304" pitchFamily="18" charset="0"/>
                <a:cs typeface="Times New Roman" panose="02020603050405020304" pitchFamily="18" charset="0"/>
              </a:rPr>
              <a:t>Для реализации этих задач целесообразно использовать специальные методы, разработанные М.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М., 1986; 2000).</a:t>
            </a:r>
          </a:p>
          <a:p>
            <a:pPr algn="just"/>
            <a:r>
              <a:rPr lang="ru-RU" dirty="0" smtClean="0">
                <a:latin typeface="Times New Roman" panose="02020603050405020304" pitchFamily="18" charset="0"/>
                <a:cs typeface="Times New Roman" panose="02020603050405020304" pitchFamily="18" charset="0"/>
              </a:rPr>
              <a:t>Концепция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в целом построена на представлении об определяющей роли активной целенаправленной предметно-практической деятельности для развития психики детей с нарушениями в развитии. Разработанный автором методический материал пользуется огромной популярностью в лечебной педагогике.</a:t>
            </a:r>
          </a:p>
          <a:p>
            <a:pPr algn="just"/>
            <a:r>
              <a:rPr lang="ru-RU" dirty="0" smtClean="0">
                <a:latin typeface="Times New Roman" panose="02020603050405020304" pitchFamily="18" charset="0"/>
                <a:cs typeface="Times New Roman" panose="02020603050405020304" pitchFamily="18" charset="0"/>
              </a:rPr>
              <a:t>Суть метода М.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заключается в том, что ребенок всегда сам выбирает из набора дидактического материала тот, который удовлетворяет актуальную потребность развития. Практика свободного выбора способствует формированию самостоятельности и инициативы у ребенка. Методической основой для использования дидактического набора М.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в </a:t>
            </a:r>
            <a:r>
              <a:rPr lang="ru-RU" dirty="0" err="1" smtClean="0">
                <a:latin typeface="Times New Roman" panose="02020603050405020304" pitchFamily="18" charset="0"/>
                <a:cs typeface="Times New Roman" panose="02020603050405020304" pitchFamily="18" charset="0"/>
              </a:rPr>
              <a:t>психокоррекционной</a:t>
            </a:r>
            <a:r>
              <a:rPr lang="ru-RU" dirty="0" smtClean="0">
                <a:latin typeface="Times New Roman" panose="02020603050405020304" pitchFamily="18" charset="0"/>
                <a:cs typeface="Times New Roman" panose="02020603050405020304" pitchFamily="18" charset="0"/>
              </a:rPr>
              <a:t> работе с детьми являются ее направленность на качественное развитие психических функций. Занятия проводятся индивидуально или в небольшой группе детей. Время занятий колеблется от 30 до 60 минут. Отношения между  психологом и ребенком регулируются следующими положениями:</a:t>
            </a:r>
          </a:p>
          <a:p>
            <a:pPr algn="just"/>
            <a:r>
              <a:rPr lang="ru-RU" dirty="0" smtClean="0">
                <a:latin typeface="Times New Roman" panose="02020603050405020304" pitchFamily="18" charset="0"/>
                <a:cs typeface="Times New Roman" panose="02020603050405020304" pitchFamily="18" charset="0"/>
              </a:rPr>
              <a:t>1. Ребенок стимулируется к активной самостоятельной работе с помощью специальных подготовительных упражнений.</a:t>
            </a:r>
          </a:p>
          <a:p>
            <a:pPr algn="just"/>
            <a:r>
              <a:rPr lang="ru-RU" dirty="0" smtClean="0">
                <a:latin typeface="Times New Roman" panose="02020603050405020304" pitchFamily="18" charset="0"/>
                <a:cs typeface="Times New Roman" panose="02020603050405020304" pitchFamily="18" charset="0"/>
              </a:rPr>
              <a:t>2. Психолог предоставляет ребенку свободу выбора материала для работы.</a:t>
            </a:r>
          </a:p>
          <a:p>
            <a:pPr algn="just"/>
            <a:r>
              <a:rPr lang="ru-RU" dirty="0" smtClean="0">
                <a:latin typeface="Times New Roman" panose="02020603050405020304" pitchFamily="18" charset="0"/>
                <a:cs typeface="Times New Roman" panose="02020603050405020304" pitchFamily="18" charset="0"/>
              </a:rPr>
              <a:t>3. Выполнению заданий в случае, если ребенок не знаком с работой, предшествует демонстрация. Психолог выполняет задание, показывает ребенку возможность контроля над ошибками и исправления их.</a:t>
            </a:r>
          </a:p>
          <a:p>
            <a:pPr algn="just"/>
            <a:r>
              <a:rPr lang="ru-RU" dirty="0" smtClean="0">
                <a:latin typeface="Times New Roman" panose="02020603050405020304" pitchFamily="18" charset="0"/>
                <a:cs typeface="Times New Roman" panose="02020603050405020304" pitchFamily="18" charset="0"/>
              </a:rPr>
              <a:t>4. Во время демонстрации психолог не должен тормозить активность ребенка, и если он активен и желает выполнить задание сам, то необходимо помочь ему.</a:t>
            </a:r>
          </a:p>
        </p:txBody>
      </p:sp>
    </p:spTree>
    <p:extLst>
      <p:ext uri="{BB962C8B-B14F-4D97-AF65-F5344CB8AC3E}">
        <p14:creationId xmlns:p14="http://schemas.microsoft.com/office/powerpoint/2010/main" val="3271230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632311"/>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5. Во время работы с материалом позиция психолога сводится к активному наблюдению.</a:t>
            </a:r>
          </a:p>
          <a:p>
            <a:pPr algn="just"/>
            <a:r>
              <a:rPr lang="ru-RU" dirty="0" smtClean="0">
                <a:latin typeface="Times New Roman" panose="02020603050405020304" pitchFamily="18" charset="0"/>
                <a:cs typeface="Times New Roman" panose="02020603050405020304" pitchFamily="18" charset="0"/>
              </a:rPr>
              <a:t>6. Темп работы и время, необходимое для выполнения упражнений, индивидуальны для каждого ребенка.</a:t>
            </a:r>
          </a:p>
          <a:p>
            <a:pPr algn="just"/>
            <a:r>
              <a:rPr lang="ru-RU" dirty="0" smtClean="0">
                <a:latin typeface="Times New Roman" panose="02020603050405020304" pitchFamily="18" charset="0"/>
                <a:cs typeface="Times New Roman" panose="02020603050405020304" pitchFamily="18" charset="0"/>
              </a:rPr>
              <a:t>7. Если ребенок во время выполнения задания допускает ошибки, они не исправляются психологом. Можно привлечь внимание ребенка к ошибке, чтобы он мог исправить ее самостоятельно.</a:t>
            </a:r>
          </a:p>
          <a:p>
            <a:pPr algn="just"/>
            <a:r>
              <a:rPr lang="ru-RU" dirty="0" smtClean="0">
                <a:latin typeface="Times New Roman" panose="02020603050405020304" pitchFamily="18" charset="0"/>
                <a:cs typeface="Times New Roman" panose="02020603050405020304" pitchFamily="18" charset="0"/>
              </a:rPr>
              <a:t>8. По окончании работы ребенок самостоятельно определяет, будет ли он повторять упражнение или начнет выполнять новое.</a:t>
            </a:r>
          </a:p>
          <a:p>
            <a:pPr algn="just"/>
            <a:r>
              <a:rPr lang="ru-RU" dirty="0" smtClean="0">
                <a:latin typeface="Times New Roman" panose="02020603050405020304" pitchFamily="18" charset="0"/>
                <a:cs typeface="Times New Roman" panose="02020603050405020304" pitchFamily="18" charset="0"/>
              </a:rPr>
              <a:t>Выделяются следующие требования к коррекционным упражнениям:</a:t>
            </a:r>
          </a:p>
          <a:p>
            <a:pPr algn="just"/>
            <a:r>
              <a:rPr lang="ru-RU" dirty="0" smtClean="0">
                <a:latin typeface="Times New Roman" panose="02020603050405020304" pitchFamily="18" charset="0"/>
                <a:cs typeface="Times New Roman" panose="02020603050405020304" pitchFamily="18" charset="0"/>
              </a:rPr>
              <a:t>1. Упражнения должны иметь связь с реальной деятельностью, иметь осознаваемую ребенком цель.</a:t>
            </a:r>
          </a:p>
          <a:p>
            <a:pPr algn="just"/>
            <a:r>
              <a:rPr lang="ru-RU" dirty="0" smtClean="0">
                <a:latin typeface="Times New Roman" panose="02020603050405020304" pitchFamily="18" charset="0"/>
                <a:cs typeface="Times New Roman" panose="02020603050405020304" pitchFamily="18" charset="0"/>
              </a:rPr>
              <a:t>2. Упражнения должны предъявляться с постепенно возрастающей сложностью.</a:t>
            </a:r>
          </a:p>
          <a:p>
            <a:pPr algn="just"/>
            <a:r>
              <a:rPr lang="ru-RU" dirty="0" smtClean="0">
                <a:latin typeface="Times New Roman" panose="02020603050405020304" pitchFamily="18" charset="0"/>
                <a:cs typeface="Times New Roman" panose="02020603050405020304" pitchFamily="18" charset="0"/>
              </a:rPr>
              <a:t>3. Начальные упражнения по развитию сенсорных и элементарных практических навыков должны содержать возможность «механического контроля» допускаемых ошибок.</a:t>
            </a:r>
          </a:p>
          <a:p>
            <a:pPr algn="just"/>
            <a:r>
              <a:rPr lang="ru-RU" dirty="0" smtClean="0">
                <a:latin typeface="Times New Roman" panose="02020603050405020304" pitchFamily="18" charset="0"/>
                <a:cs typeface="Times New Roman" panose="02020603050405020304" pitchFamily="18" charset="0"/>
              </a:rPr>
              <a:t>4. Материал для упражнений должен быть привлекательным для ребенка, иметь цветовую кодировку.</a:t>
            </a:r>
          </a:p>
          <a:p>
            <a:pPr algn="just"/>
            <a:r>
              <a:rPr lang="ru-RU" dirty="0" smtClean="0">
                <a:latin typeface="Times New Roman" panose="02020603050405020304" pitchFamily="18" charset="0"/>
                <a:cs typeface="Times New Roman" panose="02020603050405020304" pitchFamily="18" charset="0"/>
              </a:rPr>
              <a:t>Опыт нашей работы показал высокую эффективность занятий по системе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с детьми с тяжелыми формами интеллектуальных нарушений. </a:t>
            </a:r>
            <a:r>
              <a:rPr lang="ru-RU" dirty="0" err="1" smtClean="0">
                <a:latin typeface="Times New Roman" panose="02020603050405020304" pitchFamily="18" charset="0"/>
                <a:cs typeface="Times New Roman" panose="02020603050405020304" pitchFamily="18" charset="0"/>
              </a:rPr>
              <a:t>Психокоррекционная</a:t>
            </a:r>
            <a:r>
              <a:rPr lang="ru-RU" dirty="0" smtClean="0">
                <a:latin typeface="Times New Roman" panose="02020603050405020304" pitchFamily="18" charset="0"/>
                <a:cs typeface="Times New Roman" panose="02020603050405020304" pitchFamily="18" charset="0"/>
              </a:rPr>
              <a:t> работа должна проводиться в тесном контакте с логопедом и педагогом-дефектологом.</a:t>
            </a:r>
          </a:p>
          <a:p>
            <a:pPr algn="just"/>
            <a:r>
              <a:rPr lang="ru-RU" dirty="0" smtClean="0">
                <a:latin typeface="Times New Roman" panose="02020603050405020304" pitchFamily="18" charset="0"/>
                <a:cs typeface="Times New Roman" panose="02020603050405020304" pitchFamily="18" charset="0"/>
              </a:rPr>
              <a:t>Учитывая разнообразие и тяжесть клинических проявлений у детей с поврежденным психическим развитием, выраженных в нарушениях эмоционально-волевой сферы, интеграции поведения, в сопутствующих синдромах (эпилептический, </a:t>
            </a:r>
            <a:r>
              <a:rPr lang="ru-RU" dirty="0" err="1" smtClean="0">
                <a:latin typeface="Times New Roman" panose="02020603050405020304" pitchFamily="18" charset="0"/>
                <a:cs typeface="Times New Roman" panose="02020603050405020304" pitchFamily="18" charset="0"/>
              </a:rPr>
              <a:t>гипердинамический</a:t>
            </a:r>
            <a:r>
              <a:rPr lang="ru-RU" dirty="0" smtClean="0">
                <a:latin typeface="Times New Roman" panose="02020603050405020304" pitchFamily="18" charset="0"/>
                <a:cs typeface="Times New Roman" panose="02020603050405020304" pitchFamily="18" charset="0"/>
              </a:rPr>
              <a:t>, апатоабулический и др.) дети должны обязательно наблюдаться невропатологом или психоневрологом. В связи с этим при составлении программы </a:t>
            </a:r>
            <a:r>
              <a:rPr lang="ru-RU" smtClean="0">
                <a:latin typeface="Times New Roman" panose="02020603050405020304" pitchFamily="18" charset="0"/>
                <a:cs typeface="Times New Roman" panose="02020603050405020304" pitchFamily="18" charset="0"/>
              </a:rPr>
              <a:t>психологической коррекции психолог </a:t>
            </a:r>
            <a:r>
              <a:rPr lang="ru-RU" dirty="0" smtClean="0">
                <a:latin typeface="Times New Roman" panose="02020603050405020304" pitchFamily="18" charset="0"/>
                <a:cs typeface="Times New Roman" panose="02020603050405020304" pitchFamily="18" charset="0"/>
              </a:rPr>
              <a:t>должен обязательно проконсультироваться с клиницистами.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3141742"/>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22</TotalTime>
  <Words>3016</Words>
  <Application>Microsoft Office PowerPoint</Application>
  <PresentationFormat>Широкоэкранный</PresentationFormat>
  <Paragraphs>144</Paragraphs>
  <Slides>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Calibri</vt:lpstr>
      <vt:lpstr>Calibri Light</vt:lpstr>
      <vt:lpstr>Times New Roman</vt:lpstr>
      <vt:lpstr>Ретро</vt:lpstr>
      <vt:lpstr>ПСИХОЛОГИЧЕСКАЯ КОРРЕКЦИЯ И ПСИХОКОРРЕКЦИОННЫЕ ТЕХНОЛОГИИ ДЛЯ ДЕТЕЙ С ПОВРЕЖДЕННЫМ ПСИХИЧЕСКИМ РАЗВИТИЕМ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ПСИХОЛОГИЧЕСКАЯ КОРРЕКЦИЯ И ПСИХОКОРРЕКЦИОННЫЕ ТЕХНОЛОГИИ ДЛЯ ДЕТЕЙ С ПОВРЕЖДЕННЫМ ПСИХИЧЕСКИМ РАЗВИТИЕМ</dc:title>
  <dc:creator>usewr</dc:creator>
  <cp:lastModifiedBy>usewr</cp:lastModifiedBy>
  <cp:revision>3</cp:revision>
  <dcterms:created xsi:type="dcterms:W3CDTF">2020-12-03T13:52:36Z</dcterms:created>
  <dcterms:modified xsi:type="dcterms:W3CDTF">2020-12-03T14:15:19Z</dcterms:modified>
</cp:coreProperties>
</file>